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677" r:id="rId6"/>
  </p:sldMasterIdLst>
  <p:notesMasterIdLst>
    <p:notesMasterId r:id="rId61"/>
  </p:notesMasterIdLst>
  <p:sldIdLst>
    <p:sldId id="293" r:id="rId7"/>
    <p:sldId id="277" r:id="rId8"/>
    <p:sldId id="272" r:id="rId9"/>
    <p:sldId id="292" r:id="rId10"/>
    <p:sldId id="288" r:id="rId11"/>
    <p:sldId id="262" r:id="rId12"/>
    <p:sldId id="281" r:id="rId13"/>
    <p:sldId id="286" r:id="rId14"/>
    <p:sldId id="261" r:id="rId15"/>
    <p:sldId id="2528" r:id="rId16"/>
    <p:sldId id="275" r:id="rId17"/>
    <p:sldId id="264" r:id="rId18"/>
    <p:sldId id="266" r:id="rId19"/>
    <p:sldId id="269" r:id="rId20"/>
    <p:sldId id="270" r:id="rId21"/>
    <p:sldId id="297" r:id="rId22"/>
    <p:sldId id="489" r:id="rId23"/>
    <p:sldId id="566" r:id="rId24"/>
    <p:sldId id="583" r:id="rId25"/>
    <p:sldId id="567" r:id="rId26"/>
    <p:sldId id="569" r:id="rId27"/>
    <p:sldId id="570" r:id="rId28"/>
    <p:sldId id="571" r:id="rId29"/>
    <p:sldId id="572" r:id="rId30"/>
    <p:sldId id="575" r:id="rId31"/>
    <p:sldId id="578" r:id="rId32"/>
    <p:sldId id="577" r:id="rId33"/>
    <p:sldId id="579" r:id="rId34"/>
    <p:sldId id="580" r:id="rId35"/>
    <p:sldId id="581" r:id="rId36"/>
    <p:sldId id="582" r:id="rId37"/>
    <p:sldId id="588" r:id="rId38"/>
    <p:sldId id="590" r:id="rId39"/>
    <p:sldId id="592" r:id="rId40"/>
    <p:sldId id="2526" r:id="rId41"/>
    <p:sldId id="594" r:id="rId42"/>
    <p:sldId id="2531" r:id="rId43"/>
    <p:sldId id="2532" r:id="rId44"/>
    <p:sldId id="2533" r:id="rId45"/>
    <p:sldId id="2506" r:id="rId46"/>
    <p:sldId id="2535" r:id="rId47"/>
    <p:sldId id="2536" r:id="rId48"/>
    <p:sldId id="2512" r:id="rId49"/>
    <p:sldId id="2507" r:id="rId50"/>
    <p:sldId id="2538" r:id="rId51"/>
    <p:sldId id="2513" r:id="rId52"/>
    <p:sldId id="2541" r:id="rId53"/>
    <p:sldId id="2542" r:id="rId54"/>
    <p:sldId id="2546" r:id="rId55"/>
    <p:sldId id="2544" r:id="rId56"/>
    <p:sldId id="2530" r:id="rId57"/>
    <p:sldId id="2522" r:id="rId58"/>
    <p:sldId id="295" r:id="rId59"/>
    <p:sldId id="254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C3F3E-E48A-4755-80AC-6E88381583B0}" v="2" dt="2021-03-10T03:19:15.284"/>
    <p1510:client id="{71B882D0-A2D5-49C3-B010-73F96C842328}" v="11" dt="2021-03-10T13:00:24.541"/>
    <p1510:client id="{A1F4FFAA-5636-4DFD-971A-69EFCB516EF5}" v="23" dt="2021-03-10T15:17: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86388" autoAdjust="0"/>
  </p:normalViewPr>
  <p:slideViewPr>
    <p:cSldViewPr snapToGrid="0">
      <p:cViewPr varScale="1">
        <p:scale>
          <a:sx n="54" d="100"/>
          <a:sy n="54" d="100"/>
        </p:scale>
        <p:origin x="332" y="56"/>
      </p:cViewPr>
      <p:guideLst/>
    </p:cSldViewPr>
  </p:slideViewPr>
  <p:outlineViewPr>
    <p:cViewPr>
      <p:scale>
        <a:sx n="33" d="100"/>
        <a:sy n="33" d="100"/>
      </p:scale>
      <p:origin x="0" y="-349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Verdana" panose="020B0604030504040204" pitchFamily="34" charset="0"/>
              </a:rPr>
              <a:t>Over-the-road bus means a bus characterized by an elevated passenger deck located over a baggage compartment.</a:t>
            </a:r>
          </a:p>
          <a:p>
            <a:endParaRPr lang="en-US" b="0" i="0">
              <a:solidFill>
                <a:srgbClr val="333333"/>
              </a:solidFill>
              <a:effectLst/>
              <a:latin typeface="Verdana" panose="020B0604030504040204" pitchFamily="34" charset="0"/>
            </a:endParaRPr>
          </a:p>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14</a:t>
            </a:fld>
            <a:endParaRPr lang="en-US"/>
          </a:p>
        </p:txBody>
      </p:sp>
    </p:spTree>
    <p:extLst>
      <p:ext uri="{BB962C8B-B14F-4D97-AF65-F5344CB8AC3E}">
        <p14:creationId xmlns:p14="http://schemas.microsoft.com/office/powerpoint/2010/main" val="122148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9336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5197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5790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93636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799" y="4400550"/>
            <a:ext cx="5842591" cy="3600450"/>
          </a:xfrm>
        </p:spPr>
        <p:txBody>
          <a:bodyPr/>
          <a:lstStyle/>
          <a:p>
            <a:pPr marL="171450" indent="-171450">
              <a:buFont typeface="Arial" panose="020B0604020202020204" pitchFamily="34" charset="0"/>
              <a:buChar char="•"/>
            </a:pPr>
            <a:endParaRPr lang="en-US" sz="1200" baseline="0"/>
          </a:p>
          <a:p>
            <a:endParaRPr lang="en-US" sz="1200"/>
          </a:p>
          <a:p>
            <a:pPr marL="0" indent="0">
              <a:buFont typeface="Arial" panose="020B0604020202020204" pitchFamily="34" charset="0"/>
              <a:buNone/>
            </a:pPr>
            <a:endParaRPr lang="en-US" sz="1200" baseline="0"/>
          </a:p>
          <a:p>
            <a:pPr marL="171450" indent="-171450">
              <a:buFont typeface="Arial" panose="020B0604020202020204" pitchFamily="34" charset="0"/>
              <a:buChar char="•"/>
            </a:pPr>
            <a:endParaRPr lang="en-US" sz="1200" baseline="0"/>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882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628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21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51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4849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1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82409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429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716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371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005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708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808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4563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19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p:spPr>
      </p:sp>
      <p:sp>
        <p:nvSpPr>
          <p:cNvPr id="8089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40947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450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1946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6665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5929" indent="0">
              <a:spcAft>
                <a:spcPts val="2308"/>
              </a:spcAft>
              <a:buClr>
                <a:srgbClr val="005BBB"/>
              </a:buClr>
              <a:buFont typeface="Wingdings" pitchFamily="2" charset="2"/>
              <a:buNone/>
            </a:pPr>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0D1585-5267-43ED-B86A-628A68F24B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54473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rgbClr val="828383"/>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8368" y="4821969"/>
            <a:ext cx="6505830" cy="645670"/>
          </a:xfrm>
          <a:prstGeom prst="rect">
            <a:avLst/>
          </a:prstGeom>
        </p:spPr>
      </p:pic>
    </p:spTree>
    <p:extLst>
      <p:ext uri="{BB962C8B-B14F-4D97-AF65-F5344CB8AC3E}">
        <p14:creationId xmlns:p14="http://schemas.microsoft.com/office/powerpoint/2010/main" val="1029573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22673805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2519594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0059" y="256971"/>
            <a:ext cx="6370731" cy="632262"/>
          </a:xfrm>
          <a:prstGeom prst="rect">
            <a:avLst/>
          </a:prstGeom>
        </p:spPr>
      </p:pic>
    </p:spTree>
    <p:extLst>
      <p:ext uri="{BB962C8B-B14F-4D97-AF65-F5344CB8AC3E}">
        <p14:creationId xmlns:p14="http://schemas.microsoft.com/office/powerpoint/2010/main" val="4371881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13657474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27488013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25508017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rgbClr val="828383"/>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rgbClr val="828383"/>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996320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2695341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27678058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6560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1597399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Picture with Headlin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0" y="0"/>
            <a:ext cx="12192000" cy="5742432"/>
          </a:xfrm>
        </p:spPr>
        <p:txBody>
          <a:bodyPr/>
          <a:lstStyle>
            <a:lvl1pPr marL="0" indent="0">
              <a:buNone/>
              <a:defRPr b="0">
                <a:latin typeface="Arial Black" panose="020B0A04020102020204" pitchFamily="34" charset="0"/>
              </a:defRPr>
            </a:lvl1pPr>
          </a:lstStyle>
          <a:p>
            <a:r>
              <a:rPr lang="en-US"/>
              <a:t>INSERT PICTURE &gt;</a:t>
            </a:r>
          </a:p>
        </p:txBody>
      </p:sp>
      <p:sp>
        <p:nvSpPr>
          <p:cNvPr id="9" name="Text Placeholder 8"/>
          <p:cNvSpPr>
            <a:spLocks noGrp="1"/>
          </p:cNvSpPr>
          <p:nvPr>
            <p:ph type="body" sz="quarter" idx="12" hasCustomPrompt="1"/>
          </p:nvPr>
        </p:nvSpPr>
        <p:spPr>
          <a:xfrm>
            <a:off x="0" y="6553200"/>
            <a:ext cx="12192000" cy="304800"/>
          </a:xfrm>
          <a:solidFill>
            <a:srgbClr val="003056"/>
          </a:solidFill>
          <a:ln w="19050">
            <a:noFill/>
          </a:ln>
        </p:spPr>
        <p:txBody>
          <a:bodyPr lIns="457181" tIns="45718" rIns="457181" bIns="45718" anchor="ctr" anchorCtr="0">
            <a:noAutofit/>
          </a:bodyPr>
          <a:lstStyle>
            <a:lvl1pPr marL="0" indent="0">
              <a:lnSpc>
                <a:spcPct val="100000"/>
              </a:lnSpc>
              <a:spcBef>
                <a:spcPts val="400"/>
              </a:spcBef>
              <a:spcAft>
                <a:spcPts val="0"/>
              </a:spcAft>
              <a:buNone/>
              <a:defRPr sz="1067" b="0" baseline="0">
                <a:solidFill>
                  <a:schemeClr val="bg1"/>
                </a:solidFill>
                <a:latin typeface="Arial" panose="020B0604020202020204" pitchFamily="34" charset="0"/>
                <a:cs typeface="Arial" panose="020B0604020202020204" pitchFamily="34" charset="0"/>
              </a:defRPr>
            </a:lvl1pPr>
          </a:lstStyle>
          <a:p>
            <a:pPr lvl="0"/>
            <a:r>
              <a:rPr lang="en-US"/>
              <a:t>CAPTION, *NOTES, SOURCES, ETC. | IMAGE CREDIT: NAME (IF ANY)</a:t>
            </a:r>
          </a:p>
        </p:txBody>
      </p:sp>
      <p:sp>
        <p:nvSpPr>
          <p:cNvPr id="6" name="Text Placeholder 5"/>
          <p:cNvSpPr>
            <a:spLocks noGrp="1"/>
          </p:cNvSpPr>
          <p:nvPr>
            <p:ph type="body" sz="quarter" idx="11" hasCustomPrompt="1"/>
          </p:nvPr>
        </p:nvSpPr>
        <p:spPr>
          <a:xfrm>
            <a:off x="0" y="5779008"/>
            <a:ext cx="12192000" cy="755904"/>
          </a:xfrm>
          <a:solidFill>
            <a:srgbClr val="FFFFFF"/>
          </a:solidFill>
          <a:ln w="19050">
            <a:noFill/>
          </a:ln>
        </p:spPr>
        <p:txBody>
          <a:bodyPr lIns="457181" tIns="45718" rIns="457181" bIns="45718" anchor="ctr" anchorCtr="0">
            <a:noAutofit/>
          </a:bodyPr>
          <a:lstStyle>
            <a:lvl1pPr marL="0" indent="0">
              <a:buNone/>
              <a:defRPr sz="3200" b="0">
                <a:solidFill>
                  <a:srgbClr val="005BBB"/>
                </a:solidFill>
                <a:latin typeface="Arial Black" panose="020B0A04020102020204" pitchFamily="34" charset="0"/>
              </a:defRPr>
            </a:lvl1pPr>
          </a:lstStyle>
          <a:p>
            <a:pPr lvl="0"/>
            <a:r>
              <a:rPr lang="en-US"/>
              <a:t>HEADLINE</a:t>
            </a:r>
          </a:p>
        </p:txBody>
      </p:sp>
      <p:cxnSp>
        <p:nvCxnSpPr>
          <p:cNvPr id="21" name="Straight Connector 20"/>
          <p:cNvCxnSpPr/>
          <p:nvPr userDrawn="1"/>
        </p:nvCxnSpPr>
        <p:spPr>
          <a:xfrm>
            <a:off x="0" y="5754624"/>
            <a:ext cx="12192000" cy="0"/>
          </a:xfrm>
          <a:prstGeom prst="line">
            <a:avLst/>
          </a:prstGeom>
          <a:ln w="19050">
            <a:solidFill>
              <a:srgbClr val="005B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68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0" y="217492"/>
            <a:ext cx="7416800" cy="776922"/>
          </a:xfrm>
        </p:spPr>
        <p:txBody>
          <a:bodyPr/>
          <a:lstStyle>
            <a:lvl1pPr>
              <a:defRPr b="1">
                <a:solidFill>
                  <a:schemeClr val="bg2">
                    <a:lumMod val="25000"/>
                  </a:schemeClr>
                </a:solidFill>
                <a:latin typeface="Arial" panose="020B0604020202020204" pitchFamily="34" charset="0"/>
                <a:cs typeface="Arial" panose="020B060402020202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stStyle>
          <a:p>
            <a:pPr lvl="0"/>
            <a:r>
              <a:rPr lang="en-US"/>
              <a:t>Use this layout when every slide has an image on the left</a:t>
            </a:r>
          </a:p>
          <a:p>
            <a:pPr lvl="1"/>
            <a:r>
              <a:rPr lang="en-US"/>
              <a:t>Second level</a:t>
            </a:r>
          </a:p>
          <a:p>
            <a:pPr lvl="2"/>
            <a:r>
              <a:rPr lang="en-US"/>
              <a:t>Third level</a:t>
            </a:r>
          </a:p>
        </p:txBody>
      </p:sp>
      <p:sp>
        <p:nvSpPr>
          <p:cNvPr id="14" name="Picture Placeholder 13"/>
          <p:cNvSpPr>
            <a:spLocks noGrp="1"/>
          </p:cNvSpPr>
          <p:nvPr>
            <p:ph type="pic" sz="quarter" idx="14"/>
          </p:nvPr>
        </p:nvSpPr>
        <p:spPr>
          <a:xfrm>
            <a:off x="26" y="4"/>
            <a:ext cx="4267199" cy="6732270"/>
          </a:xfrm>
        </p:spPr>
        <p:txBody>
          <a:bodyPr/>
          <a:lstStyle/>
          <a:p>
            <a:endParaRPr lang="en-US"/>
          </a:p>
        </p:txBody>
      </p:sp>
    </p:spTree>
    <p:extLst>
      <p:ext uri="{BB962C8B-B14F-4D97-AF65-F5344CB8AC3E}">
        <p14:creationId xmlns:p14="http://schemas.microsoft.com/office/powerpoint/2010/main" val="12888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7605-FAE4-4825-A3FB-6580D4021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932AA-1911-49B9-8B89-021237903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B43CD2-A5E9-45AF-A7D6-4B8976990AA6}"/>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11907513-6B9D-44F1-B58E-D3792F5DC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ACE4-8A78-4585-8E09-FF0C2F5B2A2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09890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704D-217B-48AB-81A5-22DFFF468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2D71E-9F3E-4180-98D3-A91BB92BD0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4174-FD6E-4C8C-995E-C8C57B975A2E}"/>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1ACE47DE-E7A2-4D39-9018-8C886A36F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A4EED-E9F5-4161-866E-CC76F15FB5B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0358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AEC5-EA27-42F3-A208-326AF0F36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BFDBB-4F87-41F0-A4E2-B8E8DAE18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13B3-63BD-4FC3-9C4A-1CBA641CA5EB}"/>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C4E97B3B-F592-4F19-AA4E-E46DCB83D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BC864-4EC0-4F34-B7C1-73A7A6EE130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284590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C1B-A581-4913-ADE5-06DF8CCE6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E536A-968F-4C46-8704-E581743F93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7702B-4AAC-47D3-8634-47785720C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F6A7-7716-4FA3-8079-ED291D91570C}"/>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7FB51AEE-DFFC-4E0B-9EE4-7C6CD4E3A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C28D5-4046-47EB-AF08-CB535B12D686}"/>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863561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F46-6060-4286-826C-98B70E112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DFE68-97F7-4C61-9507-65457E312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19E85-4856-4AD2-8DEF-374E62BEC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249401-E16B-43A0-A430-2B42E8551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B96BA-F998-4AEA-9A53-D29178A43E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61830-3275-4837-87DF-D9885E5E52AA}"/>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8" name="Footer Placeholder 7">
            <a:extLst>
              <a:ext uri="{FF2B5EF4-FFF2-40B4-BE49-F238E27FC236}">
                <a16:creationId xmlns:a16="http://schemas.microsoft.com/office/drawing/2014/main" id="{0F94BEE5-AE51-4D55-9E4B-90D9A435C8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395235-C13B-4EC5-B5AB-9B1C361DCC4D}"/>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530098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E865-7E4D-4508-BB80-2616310511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AA34A-A0E8-435B-B938-24C72ACDE1C1}"/>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4" name="Footer Placeholder 3">
            <a:extLst>
              <a:ext uri="{FF2B5EF4-FFF2-40B4-BE49-F238E27FC236}">
                <a16:creationId xmlns:a16="http://schemas.microsoft.com/office/drawing/2014/main" id="{DF1BD20D-9654-4C00-A287-8F1985813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C9DA7-7073-42DC-9A73-59C8F435BD9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79231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5A74A-8CEE-4B68-AF84-A16F6B0256D1}"/>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3" name="Footer Placeholder 2">
            <a:extLst>
              <a:ext uri="{FF2B5EF4-FFF2-40B4-BE49-F238E27FC236}">
                <a16:creationId xmlns:a16="http://schemas.microsoft.com/office/drawing/2014/main" id="{C1FF2DA2-5458-400A-998D-6740F36B1E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D4168-F552-4067-A441-8EED978B760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818735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7553-6C68-467D-9C38-E8C677057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1C800-5DA4-4500-A047-55F9EFDB1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0870C-65A8-4FA2-9636-AEF7192E3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D8B3-D5A0-4CE5-9184-485A296F4DB5}"/>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53149E09-007D-461D-AAEB-F8E7CFCF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F6246-0183-4C10-86A9-E55F17EAC64C}"/>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231291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1E54-EC8C-47DF-901E-AC0A5229D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082E-55FA-48C6-AEE5-85E84FD0E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3A12D-DE77-4001-BBAF-DE710B9EE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43A31-5FC1-4C54-85A9-065C28AF3AAD}"/>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6" name="Footer Placeholder 5">
            <a:extLst>
              <a:ext uri="{FF2B5EF4-FFF2-40B4-BE49-F238E27FC236}">
                <a16:creationId xmlns:a16="http://schemas.microsoft.com/office/drawing/2014/main" id="{3B535E4F-3FCE-4EDD-B1E8-CDB2AA1C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C6461-35F1-4DF7-9FA7-7F0FF4B09FD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821960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0B4B-1AB5-4A44-AA6D-82919C5136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42525-027E-420C-B255-E8E463CB9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ADC0B-214C-4031-8C2E-1CE0C8E28364}"/>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DBE46E73-D47D-46F5-9AAB-E5886BEA0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C061A-6D77-460A-B9FE-6B1527994DC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48147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C6C18-B2F7-4CBD-B472-9A7F74809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4749B-59AA-405A-AD4D-5EEC5D949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46733-FE0D-4BCD-9F62-CFF8D58673E4}"/>
              </a:ext>
            </a:extLst>
          </p:cNvPr>
          <p:cNvSpPr>
            <a:spLocks noGrp="1"/>
          </p:cNvSpPr>
          <p:nvPr>
            <p:ph type="dt" sz="half" idx="10"/>
          </p:nvPr>
        </p:nvSpPr>
        <p:spPr/>
        <p:txBody>
          <a:bodyPr/>
          <a:lstStyle/>
          <a:p>
            <a:fld id="{E6F577D8-F527-4528-BE33-BA1C4F0C6586}" type="datetimeFigureOut">
              <a:rPr lang="en-US" smtClean="0"/>
              <a:t>3/10/2021</a:t>
            </a:fld>
            <a:endParaRPr lang="en-US"/>
          </a:p>
        </p:txBody>
      </p:sp>
      <p:sp>
        <p:nvSpPr>
          <p:cNvPr id="5" name="Footer Placeholder 4">
            <a:extLst>
              <a:ext uri="{FF2B5EF4-FFF2-40B4-BE49-F238E27FC236}">
                <a16:creationId xmlns:a16="http://schemas.microsoft.com/office/drawing/2014/main" id="{ACDFFEC7-23FE-419C-81E5-73AA6BE2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699D-BD83-450A-92D1-53663C90DB7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191409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16"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34396731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417A4-31DD-402D-97E0-E307E7465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E145-C2E1-40DA-9AE8-B0945C219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48CEA-A069-4F04-816B-719EB7B9F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4752F-178F-4F29-94DD-D980CBE28CF4}" type="datetimeFigureOut">
              <a:rPr lang="en-US" smtClean="0"/>
              <a:t>3/10/2021</a:t>
            </a:fld>
            <a:endParaRPr lang="en-US"/>
          </a:p>
        </p:txBody>
      </p:sp>
      <p:sp>
        <p:nvSpPr>
          <p:cNvPr id="5" name="Footer Placeholder 4">
            <a:extLst>
              <a:ext uri="{FF2B5EF4-FFF2-40B4-BE49-F238E27FC236}">
                <a16:creationId xmlns:a16="http://schemas.microsoft.com/office/drawing/2014/main" id="{B0CE8EC9-3A74-40C0-9421-646777F9A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9932B6-3B5E-4BF1-82B7-EA6855EC5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D7746-76C8-4FF1-A95A-AE1321A5BC29}" type="slidenum">
              <a:rPr lang="en-US" smtClean="0"/>
              <a:t>‹#›</a:t>
            </a:fld>
            <a:endParaRPr lang="en-US"/>
          </a:p>
        </p:txBody>
      </p:sp>
    </p:spTree>
    <p:extLst>
      <p:ext uri="{BB962C8B-B14F-4D97-AF65-F5344CB8AC3E}">
        <p14:creationId xmlns:p14="http://schemas.microsoft.com/office/powerpoint/2010/main" val="13940662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5.jpeg"/><Relationship Id="rId5" Type="http://schemas.openxmlformats.org/officeDocument/2006/relationships/image" Target="../media/image54.jpeg"/><Relationship Id="rId4" Type="http://schemas.microsoft.com/office/2007/relationships/hdphoto" Target="../media/hdphoto4.wdp"/><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52.png"/><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microsoft.com/office/2007/relationships/hdphoto" Target="../media/hdphoto7.wdp"/><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58.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microsoft.com/office/2007/relationships/hdphoto" Target="../media/hdphoto7.wdp"/><Relationship Id="rId9" Type="http://schemas.openxmlformats.org/officeDocument/2006/relationships/image" Target="../media/image63.jpeg"/><Relationship Id="rId1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71.jpeg"/><Relationship Id="rId5" Type="http://schemas.microsoft.com/office/2007/relationships/hdphoto" Target="../media/hdphoto8.wdp"/><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9.xml"/><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5" Type="http://schemas.openxmlformats.org/officeDocument/2006/relationships/image" Target="../media/image7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8.png"/><Relationship Id="rId7"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79.jpeg"/><Relationship Id="rId5" Type="http://schemas.openxmlformats.org/officeDocument/2006/relationships/image" Target="../media/image78.jpe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52.png"/><Relationship Id="rId5" Type="http://schemas.microsoft.com/office/2007/relationships/hdphoto" Target="../media/hdphoto9.wdp"/><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4.png"/><Relationship Id="rId5" Type="http://schemas.openxmlformats.org/officeDocument/2006/relationships/image" Target="../media/image52.png"/><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cess-board.gov/guidelines-standards/vehicles/update-buses-vans/guidelines-text/" TargetMode="External"/><Relationship Id="rId2" Type="http://schemas.openxmlformats.org/officeDocument/2006/relationships/hyperlink" Target="https://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 </a:t>
            </a:r>
            <a:r>
              <a:rPr lang="en-US" sz="2000">
                <a:hlinkClick r:id="rId2">
                  <a:extLst>
                    <a:ext uri="{A12FA001-AC4F-418D-AE19-62706E023703}">
                      <ahyp:hlinkClr xmlns:ahyp="http://schemas.microsoft.com/office/drawing/2018/hyperlinkcolor" val="tx"/>
                    </a:ext>
                  </a:extLst>
                </a:hlinkClick>
              </a:rPr>
              <a:t>www.access-board.gov/av/</a:t>
            </a:r>
            <a:endParaRPr lang="en-US" sz="200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D22427-0605-46AF-8DFC-F2BD4D9CDB88}"/>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Level Boarding</a:t>
            </a:r>
          </a:p>
        </p:txBody>
      </p:sp>
      <p:pic>
        <p:nvPicPr>
          <p:cNvPr id="7" name="Content Placeholder 6" descr="Autonomous vehicle alongside level boarding platform">
            <a:extLst>
              <a:ext uri="{FF2B5EF4-FFF2-40B4-BE49-F238E27FC236}">
                <a16:creationId xmlns:a16="http://schemas.microsoft.com/office/drawing/2014/main" id="{142D1256-99EE-4969-8DDF-B6A1E9D3E589}"/>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b="-2"/>
          <a:stretch/>
        </p:blipFill>
        <p:spPr>
          <a:xfrm>
            <a:off x="393308" y="352931"/>
            <a:ext cx="5559480" cy="3749040"/>
          </a:xfrm>
          <a:prstGeom prst="rect">
            <a:avLst/>
          </a:prstGeom>
        </p:spPr>
      </p:pic>
      <p:pic>
        <p:nvPicPr>
          <p:cNvPr id="8" name="Picture 2" descr="Level boarding platform with detectable warnings and bus with level boarding doors open">
            <a:extLst>
              <a:ext uri="{FF2B5EF4-FFF2-40B4-BE49-F238E27FC236}">
                <a16:creationId xmlns:a16="http://schemas.microsoft.com/office/drawing/2014/main" id="{AC917D6C-C038-43A1-A464-D7975D92ED7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51736" y="357013"/>
            <a:ext cx="5546955" cy="37490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882266-D428-4074-A042-0F9A94FEA259}"/>
              </a:ext>
            </a:extLst>
          </p:cNvPr>
          <p:cNvSpPr>
            <a:spLocks noGrp="1"/>
          </p:cNvSpPr>
          <p:nvPr>
            <p:ph sz="half" idx="1"/>
          </p:nvPr>
        </p:nvSpPr>
        <p:spPr>
          <a:xfrm>
            <a:off x="4945336" y="4615840"/>
            <a:ext cx="6609921" cy="1526741"/>
          </a:xfrm>
        </p:spPr>
        <p:txBody>
          <a:bodyPr vert="horz" lIns="91440" tIns="45720" rIns="91440" bIns="45720" rtlCol="0" anchor="ctr">
            <a:normAutofit/>
          </a:bodyPr>
          <a:lstStyle/>
          <a:p>
            <a:r>
              <a:rPr lang="en-US" sz="2200">
                <a:solidFill>
                  <a:schemeClr val="bg1"/>
                </a:solidFill>
              </a:rPr>
              <a:t>Coordinated to minimize the gap between the vehicle floor and boarding platform</a:t>
            </a:r>
          </a:p>
          <a:p>
            <a:r>
              <a:rPr lang="en-US" sz="2200">
                <a:solidFill>
                  <a:schemeClr val="bg1"/>
                </a:solidFill>
              </a:rPr>
              <a:t>Ramp needed if gap is greater than 2” horizontal or 5/8” vertical</a:t>
            </a:r>
          </a:p>
          <a:p>
            <a:endParaRPr lang="en-US" sz="2200">
              <a:solidFill>
                <a:schemeClr val="bg1"/>
              </a:solidFill>
            </a:endParaRPr>
          </a:p>
        </p:txBody>
      </p:sp>
      <p:sp>
        <p:nvSpPr>
          <p:cNvPr id="5" name="Slide Number Placeholder 4">
            <a:extLst>
              <a:ext uri="{FF2B5EF4-FFF2-40B4-BE49-F238E27FC236}">
                <a16:creationId xmlns:a16="http://schemas.microsoft.com/office/drawing/2014/main" id="{B3891007-DEBB-4D04-92A0-71CBB1AEDD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705BDCA-5594-4972-87B5-AB3059BF9480}" type="slidenum">
              <a:rPr lang="en-US" sz="1200"/>
              <a:pPr>
                <a:spcAft>
                  <a:spcPts val="600"/>
                </a:spcAft>
              </a:pPr>
              <a:t>10</a:t>
            </a:fld>
            <a:endParaRPr lang="en-US" sz="1200"/>
          </a:p>
        </p:txBody>
      </p:sp>
    </p:spTree>
    <p:extLst>
      <p:ext uri="{BB962C8B-B14F-4D97-AF65-F5344CB8AC3E}">
        <p14:creationId xmlns:p14="http://schemas.microsoft.com/office/powerpoint/2010/main" val="317358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DF7-868F-4A47-BA4E-FF546D705986}"/>
              </a:ext>
            </a:extLst>
          </p:cNvPr>
          <p:cNvSpPr>
            <a:spLocks noGrp="1"/>
          </p:cNvSpPr>
          <p:nvPr>
            <p:ph type="title"/>
          </p:nvPr>
        </p:nvSpPr>
        <p:spPr/>
        <p:txBody>
          <a:bodyPr>
            <a:normAutofit/>
          </a:bodyPr>
          <a:lstStyle/>
          <a:p>
            <a:r>
              <a:rPr lang="en-US"/>
              <a:t>Ramps</a:t>
            </a:r>
          </a:p>
        </p:txBody>
      </p:sp>
      <p:sp>
        <p:nvSpPr>
          <p:cNvPr id="3" name="Content Placeholder 2">
            <a:extLst>
              <a:ext uri="{FF2B5EF4-FFF2-40B4-BE49-F238E27FC236}">
                <a16:creationId xmlns:a16="http://schemas.microsoft.com/office/drawing/2014/main" id="{C7A1EC83-577C-49A6-B1B5-371FA62A7A86}"/>
              </a:ext>
            </a:extLst>
          </p:cNvPr>
          <p:cNvSpPr>
            <a:spLocks noGrp="1"/>
          </p:cNvSpPr>
          <p:nvPr>
            <p:ph sz="half" idx="1"/>
          </p:nvPr>
        </p:nvSpPr>
        <p:spPr>
          <a:xfrm>
            <a:off x="718457" y="2005012"/>
            <a:ext cx="5181600" cy="4351338"/>
          </a:xfrm>
        </p:spPr>
        <p:txBody>
          <a:bodyPr anchor="ctr">
            <a:normAutofit fontScale="92500" lnSpcReduction="20000"/>
          </a:bodyPr>
          <a:lstStyle/>
          <a:p>
            <a:r>
              <a:rPr lang="en-US"/>
              <a:t>Permitted to fold or telescope</a:t>
            </a:r>
          </a:p>
          <a:p>
            <a:r>
              <a:rPr lang="en-US"/>
              <a:t>Design load</a:t>
            </a:r>
          </a:p>
          <a:p>
            <a:pPr lvl="1"/>
            <a:r>
              <a:rPr lang="en-US"/>
              <a:t>600 pounds if longer than 30”</a:t>
            </a:r>
          </a:p>
          <a:p>
            <a:pPr lvl="1"/>
            <a:r>
              <a:rPr lang="en-US"/>
              <a:t>300 pounds if less than 30”</a:t>
            </a:r>
          </a:p>
          <a:p>
            <a:pPr lvl="1"/>
            <a:r>
              <a:rPr lang="en-US"/>
              <a:t>(Placed at the centroid of the ramp distributed over an area of 26” x 26”)</a:t>
            </a:r>
          </a:p>
          <a:p>
            <a:r>
              <a:rPr lang="en-US"/>
              <a:t>When in use, firmly attached to the vehicle</a:t>
            </a:r>
          </a:p>
          <a:p>
            <a:r>
              <a:rPr lang="en-US"/>
              <a:t>When not in use, means of storage (i.e. compartment / securement system)</a:t>
            </a:r>
          </a:p>
          <a:p>
            <a:r>
              <a:rPr lang="en-US"/>
              <a:t>Capable of manual operation (in case of power failure)</a:t>
            </a:r>
          </a:p>
          <a:p>
            <a:endParaRPr lang="en-US"/>
          </a:p>
        </p:txBody>
      </p:sp>
      <p:sp>
        <p:nvSpPr>
          <p:cNvPr id="4" name="Slide Number Placeholder 3">
            <a:extLst>
              <a:ext uri="{FF2B5EF4-FFF2-40B4-BE49-F238E27FC236}">
                <a16:creationId xmlns:a16="http://schemas.microsoft.com/office/drawing/2014/main" id="{A54DD523-CB7D-486E-8B2B-1C6BA1774973}"/>
              </a:ext>
            </a:extLst>
          </p:cNvPr>
          <p:cNvSpPr>
            <a:spLocks noGrp="1"/>
          </p:cNvSpPr>
          <p:nvPr>
            <p:ph type="sldNum" sz="quarter" idx="12"/>
          </p:nvPr>
        </p:nvSpPr>
        <p:spPr/>
        <p:txBody>
          <a:bodyPr/>
          <a:lstStyle/>
          <a:p>
            <a:fld id="{7705BDCA-5594-4972-87B5-AB3059BF9480}" type="slidenum">
              <a:rPr lang="en-US" smtClean="0"/>
              <a:t>11</a:t>
            </a:fld>
            <a:endParaRPr lang="en-US"/>
          </a:p>
        </p:txBody>
      </p:sp>
      <p:pic>
        <p:nvPicPr>
          <p:cNvPr id="6" name="Content Placeholder 14" descr="Telescoping ramp deployed to roadway">
            <a:extLst>
              <a:ext uri="{FF2B5EF4-FFF2-40B4-BE49-F238E27FC236}">
                <a16:creationId xmlns:a16="http://schemas.microsoft.com/office/drawing/2014/main" id="{4D3B985D-97FF-409B-B682-549861A367AD}"/>
              </a:ext>
            </a:extLst>
          </p:cNvPr>
          <p:cNvPicPr>
            <a:picLocks noGrp="1" noChangeAspect="1"/>
          </p:cNvPicPr>
          <p:nvPr>
            <p:ph sz="half" idx="2"/>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5890580" y="2072482"/>
            <a:ext cx="6301420" cy="3544547"/>
          </a:xfrm>
        </p:spPr>
      </p:pic>
    </p:spTree>
    <p:extLst>
      <p:ext uri="{BB962C8B-B14F-4D97-AF65-F5344CB8AC3E}">
        <p14:creationId xmlns:p14="http://schemas.microsoft.com/office/powerpoint/2010/main" val="244646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BA53D-9A0B-4FB4-A1FA-94DA02D740DD}"/>
              </a:ext>
              <a:ext uri="{C183D7F6-B498-43B3-948B-1728B52AA6E4}">
                <adec:decorative xmlns:adec="http://schemas.microsoft.com/office/drawing/2017/decorative" val="1"/>
              </a:ext>
            </a:extLst>
          </p:cNvPr>
          <p:cNvSpPr/>
          <p:nvPr/>
        </p:nvSpPr>
        <p:spPr>
          <a:xfrm>
            <a:off x="0" y="-97971"/>
            <a:ext cx="12192000" cy="695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DDC13B-A0CF-4BDB-BC0A-8F391542182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1732" y="321732"/>
            <a:ext cx="7032719" cy="1794738"/>
          </a:xfrm>
          <a:prstGeom prst="rect">
            <a:avLst/>
          </a:prstGeom>
        </p:spPr>
      </p:pic>
      <p:sp>
        <p:nvSpPr>
          <p:cNvPr id="2" name="Title 1">
            <a:extLst>
              <a:ext uri="{FF2B5EF4-FFF2-40B4-BE49-F238E27FC236}">
                <a16:creationId xmlns:a16="http://schemas.microsoft.com/office/drawing/2014/main" id="{C969AB78-BF13-4402-92D4-70B067E71EEE}"/>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Ramp features</a:t>
            </a:r>
          </a:p>
        </p:txBody>
      </p:sp>
      <p:sp>
        <p:nvSpPr>
          <p:cNvPr id="9"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9A8E0E-D1AE-4C43-9E8E-8443B49D85D4}"/>
              </a:ext>
            </a:extLst>
          </p:cNvPr>
          <p:cNvSpPr>
            <a:spLocks noGrp="1"/>
          </p:cNvSpPr>
          <p:nvPr>
            <p:ph sz="half" idx="1"/>
          </p:nvPr>
        </p:nvSpPr>
        <p:spPr>
          <a:xfrm>
            <a:off x="7750629" y="805543"/>
            <a:ext cx="3917115" cy="5627914"/>
          </a:xfrm>
        </p:spPr>
        <p:txBody>
          <a:bodyPr vert="horz" lIns="91440" tIns="45720" rIns="91440" bIns="45720" rtlCol="0" anchor="ctr">
            <a:normAutofit/>
          </a:bodyPr>
          <a:lstStyle/>
          <a:p>
            <a:r>
              <a:rPr lang="en-US" sz="2400">
                <a:solidFill>
                  <a:srgbClr val="FFFFFF"/>
                </a:solidFill>
              </a:rPr>
              <a:t>Clear width 30” wide (min.)</a:t>
            </a:r>
          </a:p>
          <a:p>
            <a:r>
              <a:rPr lang="en-US" sz="2400">
                <a:solidFill>
                  <a:srgbClr val="FFFFFF"/>
                </a:solidFill>
              </a:rPr>
              <a:t>Edge guards</a:t>
            </a:r>
          </a:p>
          <a:p>
            <a:pPr lvl="1"/>
            <a:r>
              <a:rPr lang="en-US" sz="2000">
                <a:solidFill>
                  <a:srgbClr val="FFFFFF"/>
                </a:solidFill>
              </a:rPr>
              <a:t>2” high (min.) along each side to within first 3”</a:t>
            </a:r>
          </a:p>
          <a:p>
            <a:r>
              <a:rPr lang="en-US" sz="2400">
                <a:solidFill>
                  <a:srgbClr val="FFFFFF"/>
                </a:solidFill>
              </a:rPr>
              <a:t>Visual contrast</a:t>
            </a:r>
          </a:p>
          <a:p>
            <a:pPr lvl="1"/>
            <a:r>
              <a:rPr lang="en-US" sz="2000">
                <a:solidFill>
                  <a:srgbClr val="FFFFFF"/>
                </a:solidFill>
              </a:rPr>
              <a:t>1” (min.) stripe along perimeter</a:t>
            </a:r>
          </a:p>
          <a:p>
            <a:pPr lvl="1"/>
            <a:r>
              <a:rPr lang="en-US" sz="2000">
                <a:solidFill>
                  <a:srgbClr val="FFFFFF"/>
                </a:solidFill>
              </a:rPr>
              <a:t>Light on dark, or dark on light</a:t>
            </a:r>
          </a:p>
          <a:p>
            <a:r>
              <a:rPr lang="en-US" sz="2400">
                <a:solidFill>
                  <a:srgbClr val="FFFFFF"/>
                </a:solidFill>
              </a:rPr>
              <a:t>Slopes</a:t>
            </a:r>
          </a:p>
          <a:p>
            <a:pPr marL="0" indent="0">
              <a:buNone/>
            </a:pPr>
            <a:endParaRPr lang="en-US" sz="1700">
              <a:solidFill>
                <a:srgbClr val="FFFFFF"/>
              </a:solidFill>
            </a:endParaRPr>
          </a:p>
        </p:txBody>
      </p:sp>
      <p:pic>
        <p:nvPicPr>
          <p:cNvPr id="7" name="Picture 6" descr="Man using a power wheelchair going up a ramp into an autonomous vehicle">
            <a:extLst>
              <a:ext uri="{FF2B5EF4-FFF2-40B4-BE49-F238E27FC236}">
                <a16:creationId xmlns:a16="http://schemas.microsoft.com/office/drawing/2014/main" id="{9F2795E7-3C1C-4A81-9F28-46433078240F}"/>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21732" y="2558301"/>
            <a:ext cx="6915150" cy="3888755"/>
          </a:xfrm>
          <a:prstGeom prst="rect">
            <a:avLst/>
          </a:prstGeom>
        </p:spPr>
      </p:pic>
      <p:sp>
        <p:nvSpPr>
          <p:cNvPr id="4" name="Slide Number Placeholder 3">
            <a:extLst>
              <a:ext uri="{FF2B5EF4-FFF2-40B4-BE49-F238E27FC236}">
                <a16:creationId xmlns:a16="http://schemas.microsoft.com/office/drawing/2014/main" id="{94F6569D-F69A-416C-B466-B0EC43CABA82}"/>
              </a:ext>
            </a:extLst>
          </p:cNvPr>
          <p:cNvSpPr>
            <a:spLocks noGrp="1"/>
          </p:cNvSpPr>
          <p:nvPr>
            <p:ph type="sldNum" sz="quarter" idx="12"/>
          </p:nvPr>
        </p:nvSpPr>
        <p:spPr/>
        <p:txBody>
          <a:bodyPr/>
          <a:lstStyle/>
          <a:p>
            <a:fld id="{7705BDCA-5594-4972-87B5-AB3059BF9480}" type="slidenum">
              <a:rPr lang="en-US" smtClean="0"/>
              <a:t>12</a:t>
            </a:fld>
            <a:endParaRPr lang="en-US"/>
          </a:p>
        </p:txBody>
      </p:sp>
    </p:spTree>
    <p:extLst>
      <p:ext uri="{BB962C8B-B14F-4D97-AF65-F5344CB8AC3E}">
        <p14:creationId xmlns:p14="http://schemas.microsoft.com/office/powerpoint/2010/main" val="188329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man with a manual wheelchair facing toward a vehicle and on a platform wheelchair vehicle lift">
            <a:extLst>
              <a:ext uri="{FF2B5EF4-FFF2-40B4-BE49-F238E27FC236}">
                <a16:creationId xmlns:a16="http://schemas.microsoft.com/office/drawing/2014/main" id="{AE7E90DA-E03C-418D-9B0C-5B6B8CBE709B}"/>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043D92-1BC9-4E47-B55A-E9C9BF334D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1732" y="321732"/>
            <a:ext cx="3488267" cy="1794738"/>
          </a:xfrm>
          <a:prstGeom prst="rect">
            <a:avLst/>
          </a:prstGeom>
        </p:spPr>
      </p:pic>
      <p:sp>
        <p:nvSpPr>
          <p:cNvPr id="2" name="Title 1">
            <a:extLst>
              <a:ext uri="{FF2B5EF4-FFF2-40B4-BE49-F238E27FC236}">
                <a16:creationId xmlns:a16="http://schemas.microsoft.com/office/drawing/2014/main" id="{FB119534-7C19-4A49-97E8-A21F9F54C521}"/>
              </a:ext>
            </a:extLst>
          </p:cNvPr>
          <p:cNvSpPr>
            <a:spLocks noGrp="1"/>
          </p:cNvSpPr>
          <p:nvPr>
            <p:ph type="title"/>
          </p:nvPr>
        </p:nvSpPr>
        <p:spPr>
          <a:xfrm>
            <a:off x="500743" y="562574"/>
            <a:ext cx="3165620" cy="1342426"/>
          </a:xfrm>
        </p:spPr>
        <p:txBody>
          <a:bodyPr vert="horz" lIns="91440" tIns="45720" rIns="91440" bIns="45720" rtlCol="0" anchor="ctr">
            <a:normAutofit/>
          </a:bodyPr>
          <a:lstStyle/>
          <a:p>
            <a:r>
              <a:rPr lang="en-US" sz="4000">
                <a:solidFill>
                  <a:schemeClr val="bg1"/>
                </a:solidFill>
              </a:rPr>
              <a:t>Lifts</a:t>
            </a:r>
          </a:p>
        </p:txBody>
      </p:sp>
      <p:sp>
        <p:nvSpPr>
          <p:cNvPr id="3" name="Content Placeholder 2">
            <a:extLst>
              <a:ext uri="{FF2B5EF4-FFF2-40B4-BE49-F238E27FC236}">
                <a16:creationId xmlns:a16="http://schemas.microsoft.com/office/drawing/2014/main" id="{48ECF5A9-FDE9-459F-996E-8FD4B3567557}"/>
              </a:ext>
            </a:extLst>
          </p:cNvPr>
          <p:cNvSpPr>
            <a:spLocks noGrp="1"/>
          </p:cNvSpPr>
          <p:nvPr>
            <p:ph sz="half" idx="1"/>
          </p:nvPr>
        </p:nvSpPr>
        <p:spPr>
          <a:xfrm>
            <a:off x="371093" y="2718054"/>
            <a:ext cx="3917877" cy="3207258"/>
          </a:xfrm>
        </p:spPr>
        <p:txBody>
          <a:bodyPr vert="horz" lIns="91440" tIns="45720" rIns="91440" bIns="45720" rtlCol="0" anchor="t">
            <a:normAutofit/>
          </a:bodyPr>
          <a:lstStyle/>
          <a:p>
            <a:r>
              <a:rPr lang="en-US" sz="2400"/>
              <a:t>Comply with NHTSA FMVSS:</a:t>
            </a:r>
          </a:p>
          <a:p>
            <a:pPr lvl="1"/>
            <a:r>
              <a:rPr lang="en-US"/>
              <a:t>49 CFR 571.403 and 571.404</a:t>
            </a:r>
          </a:p>
          <a:p>
            <a:r>
              <a:rPr lang="en-US" sz="2400"/>
              <a:t>Designed to permit boarding facing toward or away from vehicle</a:t>
            </a:r>
          </a:p>
        </p:txBody>
      </p:sp>
      <p:sp>
        <p:nvSpPr>
          <p:cNvPr id="4" name="Slide Number Placeholder 3">
            <a:extLst>
              <a:ext uri="{FF2B5EF4-FFF2-40B4-BE49-F238E27FC236}">
                <a16:creationId xmlns:a16="http://schemas.microsoft.com/office/drawing/2014/main" id="{0A36998B-4F40-447F-9F12-BBCE8C5117BE}"/>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219401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4AB6-7720-4751-8262-CD3B12604AE2}"/>
              </a:ext>
            </a:extLst>
          </p:cNvPr>
          <p:cNvSpPr>
            <a:spLocks noGrp="1"/>
          </p:cNvSpPr>
          <p:nvPr>
            <p:ph type="title"/>
          </p:nvPr>
        </p:nvSpPr>
        <p:spPr/>
        <p:txBody>
          <a:bodyPr/>
          <a:lstStyle/>
          <a:p>
            <a:r>
              <a:rPr lang="en-US"/>
              <a:t>Doorways</a:t>
            </a:r>
          </a:p>
        </p:txBody>
      </p:sp>
      <p:sp>
        <p:nvSpPr>
          <p:cNvPr id="3" name="Content Placeholder 2">
            <a:extLst>
              <a:ext uri="{FF2B5EF4-FFF2-40B4-BE49-F238E27FC236}">
                <a16:creationId xmlns:a16="http://schemas.microsoft.com/office/drawing/2014/main" id="{B7313853-9981-4865-817A-7E9B4E0D06F2}"/>
              </a:ext>
            </a:extLst>
          </p:cNvPr>
          <p:cNvSpPr>
            <a:spLocks noGrp="1"/>
          </p:cNvSpPr>
          <p:nvPr>
            <p:ph sz="half" idx="1"/>
          </p:nvPr>
        </p:nvSpPr>
        <p:spPr/>
        <p:txBody>
          <a:bodyPr>
            <a:normAutofit fontScale="92500" lnSpcReduction="10000"/>
          </a:bodyPr>
          <a:lstStyle/>
          <a:p>
            <a:r>
              <a:rPr lang="en-US"/>
              <a:t>Vertical clearance (min.)</a:t>
            </a:r>
          </a:p>
          <a:p>
            <a:pPr lvl="1"/>
            <a:r>
              <a:rPr lang="en-US"/>
              <a:t>Finished edge of door opening to highest points of the deployed lift, ramp or bridge plate below</a:t>
            </a:r>
          </a:p>
          <a:p>
            <a:pPr lvl="1"/>
            <a:r>
              <a:rPr lang="en-US"/>
              <a:t>Depends on size and type of vehicle </a:t>
            </a:r>
          </a:p>
          <a:p>
            <a:pPr lvl="2"/>
            <a:r>
              <a:rPr lang="en-US"/>
              <a:t>Over-the-road buses – 65” </a:t>
            </a:r>
          </a:p>
          <a:p>
            <a:pPr lvl="2"/>
            <a:r>
              <a:rPr lang="en-US"/>
              <a:t>Other vehicles &lt; 25 feet – 56” </a:t>
            </a:r>
          </a:p>
          <a:p>
            <a:pPr lvl="2"/>
            <a:r>
              <a:rPr lang="en-US"/>
              <a:t>Other vehicles &gt; 25 feet – 68” </a:t>
            </a:r>
          </a:p>
          <a:p>
            <a:pPr lvl="2"/>
            <a:r>
              <a:rPr lang="en-US"/>
              <a:t>[Buildings: 78” - 80”]</a:t>
            </a:r>
          </a:p>
          <a:p>
            <a:r>
              <a:rPr lang="en-US"/>
              <a:t>Clear width</a:t>
            </a:r>
          </a:p>
          <a:p>
            <a:pPr lvl="1"/>
            <a:r>
              <a:rPr lang="en-US"/>
              <a:t>32“ min. for doorways with level boarding</a:t>
            </a:r>
          </a:p>
          <a:p>
            <a:r>
              <a:rPr lang="en-US"/>
              <a:t>Thresholds marked with 1“ stripe</a:t>
            </a:r>
          </a:p>
        </p:txBody>
      </p:sp>
      <p:pic>
        <p:nvPicPr>
          <p:cNvPr id="7" name="Content Placeholder 6" descr="An autonomous vehicle with doors open wide and high vertical clearance">
            <a:extLst>
              <a:ext uri="{FF2B5EF4-FFF2-40B4-BE49-F238E27FC236}">
                <a16:creationId xmlns:a16="http://schemas.microsoft.com/office/drawing/2014/main" id="{BF5C44CF-4463-4EC1-B498-C0E4D19E6B71}"/>
              </a:ext>
            </a:extLst>
          </p:cNvPr>
          <p:cNvPicPr>
            <a:picLocks noGrp="1" noChangeAspect="1"/>
          </p:cNvPicPr>
          <p:nvPr>
            <p:ph sz="half" idx="2"/>
          </p:nvPr>
        </p:nvPicPr>
        <p:blipFill>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6019800" y="1970314"/>
            <a:ext cx="6096000" cy="3429000"/>
          </a:xfrm>
        </p:spPr>
      </p:pic>
      <p:sp>
        <p:nvSpPr>
          <p:cNvPr id="5" name="Slide Number Placeholder 4">
            <a:extLst>
              <a:ext uri="{FF2B5EF4-FFF2-40B4-BE49-F238E27FC236}">
                <a16:creationId xmlns:a16="http://schemas.microsoft.com/office/drawing/2014/main" id="{C38157F9-7574-42C5-865B-12CD73024616}"/>
              </a:ext>
            </a:extLst>
          </p:cNvPr>
          <p:cNvSpPr>
            <a:spLocks noGrp="1"/>
          </p:cNvSpPr>
          <p:nvPr>
            <p:ph type="sldNum" sz="quarter" idx="12"/>
          </p:nvPr>
        </p:nvSpPr>
        <p:spPr/>
        <p:txBody>
          <a:bodyPr/>
          <a:lstStyle/>
          <a:p>
            <a:fld id="{7705BDCA-5594-4972-87B5-AB3059BF9480}" type="slidenum">
              <a:rPr lang="en-US" smtClean="0"/>
              <a:t>14</a:t>
            </a:fld>
            <a:endParaRPr lang="en-US"/>
          </a:p>
        </p:txBody>
      </p:sp>
    </p:spTree>
    <p:extLst>
      <p:ext uri="{BB962C8B-B14F-4D97-AF65-F5344CB8AC3E}">
        <p14:creationId xmlns:p14="http://schemas.microsoft.com/office/powerpoint/2010/main" val="351448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Bus with lights illuminating ramp and boarding area">
            <a:extLst>
              <a:ext uri="{FF2B5EF4-FFF2-40B4-BE49-F238E27FC236}">
                <a16:creationId xmlns:a16="http://schemas.microsoft.com/office/drawing/2014/main" id="{5E7A6CD2-21B2-472B-893C-37FC6CFED413}"/>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a:ext>
            </a:extLst>
          </a:blip>
          <a:srcRect/>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B0BDA1-F722-4639-AFAF-C9E9EF3241E0}"/>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a:solidFill>
                  <a:schemeClr val="tx1"/>
                </a:solidFill>
              </a:rPr>
              <a:t>Illumination</a:t>
            </a:r>
          </a:p>
        </p:txBody>
      </p:sp>
      <p:sp>
        <p:nvSpPr>
          <p:cNvPr id="3" name="Content Placeholder 2">
            <a:extLst>
              <a:ext uri="{FF2B5EF4-FFF2-40B4-BE49-F238E27FC236}">
                <a16:creationId xmlns:a16="http://schemas.microsoft.com/office/drawing/2014/main" id="{EDED6856-97D2-4774-B64A-1702AAA0B053}"/>
              </a:ext>
            </a:extLst>
          </p:cNvPr>
          <p:cNvSpPr>
            <a:spLocks noGrp="1"/>
          </p:cNvSpPr>
          <p:nvPr>
            <p:ph sz="half" idx="1"/>
          </p:nvPr>
        </p:nvSpPr>
        <p:spPr>
          <a:xfrm>
            <a:off x="804672" y="2871982"/>
            <a:ext cx="4782458" cy="3181684"/>
          </a:xfrm>
        </p:spPr>
        <p:txBody>
          <a:bodyPr vert="horz" lIns="91440" tIns="45720" rIns="91440" bIns="45720" rtlCol="0" anchor="t">
            <a:normAutofit/>
          </a:bodyPr>
          <a:lstStyle/>
          <a:p>
            <a:r>
              <a:rPr lang="en-US" sz="1800"/>
              <a:t>Lights shielded (don’t project directly into eyes of passengers)</a:t>
            </a:r>
          </a:p>
          <a:p>
            <a:r>
              <a:rPr lang="en-US" sz="1800"/>
              <a:t>Required at ramps, bridgeplates, doorways</a:t>
            </a:r>
          </a:p>
          <a:p>
            <a:pPr lvl="1"/>
            <a:r>
              <a:rPr lang="en-US" sz="1800"/>
              <a:t>2 foot-candles (22 lux) min.</a:t>
            </a:r>
          </a:p>
          <a:p>
            <a:r>
              <a:rPr lang="en-US" sz="1800"/>
              <a:t>Required at boarding and alighting areas (exterior illumination)</a:t>
            </a:r>
          </a:p>
          <a:p>
            <a:pPr lvl="1"/>
            <a:r>
              <a:rPr lang="en-US" sz="1800"/>
              <a:t>3 feet (min.) beyond ramp/steps</a:t>
            </a:r>
          </a:p>
          <a:p>
            <a:pPr lvl="1"/>
            <a:r>
              <a:rPr lang="en-US" sz="1800"/>
              <a:t>1 foot-candle (11 lux) min.</a:t>
            </a:r>
          </a:p>
          <a:p>
            <a:pPr lvl="1"/>
            <a:endParaRPr lang="en-US" sz="1800"/>
          </a:p>
        </p:txBody>
      </p:sp>
      <p:sp>
        <p:nvSpPr>
          <p:cNvPr id="4" name="Slide Number Placeholder 3">
            <a:extLst>
              <a:ext uri="{FF2B5EF4-FFF2-40B4-BE49-F238E27FC236}">
                <a16:creationId xmlns:a16="http://schemas.microsoft.com/office/drawing/2014/main" id="{E7262EFD-C01D-4E07-BF2A-EFEBC9C2FEC0}"/>
              </a:ext>
            </a:extLst>
          </p:cNvPr>
          <p:cNvSpPr>
            <a:spLocks noGrp="1"/>
          </p:cNvSpPr>
          <p:nvPr>
            <p:ph type="sldNum" sz="quarter" idx="12"/>
          </p:nvPr>
        </p:nvSpPr>
        <p:spPr/>
        <p:txBody>
          <a:bodyPr/>
          <a:lstStyle/>
          <a:p>
            <a:fld id="{7705BDCA-5594-4972-87B5-AB3059BF9480}" type="slidenum">
              <a:rPr lang="en-US" smtClean="0"/>
              <a:t>15</a:t>
            </a:fld>
            <a:endParaRPr lang="en-US"/>
          </a:p>
        </p:txBody>
      </p:sp>
    </p:spTree>
    <p:extLst>
      <p:ext uri="{BB962C8B-B14F-4D97-AF65-F5344CB8AC3E}">
        <p14:creationId xmlns:p14="http://schemas.microsoft.com/office/powerpoint/2010/main" val="16330879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Victor Paquet, ScD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Center for Inclusive Design and Environmental Access</a:t>
            </a:r>
          </a:p>
          <a:p>
            <a:pPr marL="0" indent="0">
              <a:buNone/>
            </a:pPr>
            <a:r>
              <a:rPr lang="en-US" sz="2000"/>
              <a:t>University at Buffalo</a:t>
            </a:r>
            <a:br>
              <a:rPr lang="en-US" sz="2000"/>
            </a:br>
            <a:r>
              <a:rPr lang="en-US" sz="2000"/>
              <a:t>Department of Industrial and Systems Engineering</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Victor Paquet, a white man with curly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r="-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16</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7" y="1621021"/>
            <a:ext cx="8392326" cy="2386584"/>
          </a:xfrm>
        </p:spPr>
        <p:txBody>
          <a:bodyPr>
            <a:noAutofit/>
          </a:bodyPr>
          <a:lstStyle/>
          <a:p>
            <a:pPr>
              <a:lnSpc>
                <a:spcPct val="100000"/>
              </a:lnSpc>
            </a:pPr>
            <a:r>
              <a:rPr lang="en-US" sz="4000"/>
              <a:t>Accessibility for Passengers with Mobility Disabilities: Part 1 </a:t>
            </a:r>
            <a:br>
              <a:rPr lang="en-US" sz="4000"/>
            </a:br>
            <a:r>
              <a:rPr lang="en-US" sz="3200" i="1"/>
              <a:t>Boarding and Exiting</a:t>
            </a:r>
            <a:endParaRPr lang="en-US" sz="4000" i="1"/>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Victor Paquet, ScD</a:t>
            </a:r>
          </a:p>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6" y="0"/>
            <a:ext cx="10515600" cy="787453"/>
          </a:xfrm>
        </p:spPr>
        <p:txBody>
          <a:bodyPr/>
          <a:lstStyle/>
          <a:p>
            <a:r>
              <a:rPr lang="en-US" sz="4000" b="1">
                <a:latin typeface="+mn-lt"/>
              </a:rPr>
              <a:t>Introduction</a:t>
            </a:r>
          </a:p>
        </p:txBody>
      </p:sp>
      <p:sp>
        <p:nvSpPr>
          <p:cNvPr id="3" name="Content Placeholder 2"/>
          <p:cNvSpPr>
            <a:spLocks noGrp="1"/>
          </p:cNvSpPr>
          <p:nvPr>
            <p:ph idx="1"/>
          </p:nvPr>
        </p:nvSpPr>
        <p:spPr>
          <a:xfrm>
            <a:off x="184556" y="1252031"/>
            <a:ext cx="11801856" cy="5025742"/>
          </a:xfrm>
        </p:spPr>
        <p:txBody>
          <a:bodyPr>
            <a:noAutofit/>
          </a:bodyPr>
          <a:lstStyle/>
          <a:p>
            <a:pPr>
              <a:lnSpc>
                <a:spcPct val="100000"/>
              </a:lnSpc>
              <a:spcBef>
                <a:spcPts val="0"/>
              </a:spcBef>
              <a:buFont typeface="Wingdings" panose="05000000000000000000" pitchFamily="2" charset="2"/>
              <a:buChar char="§"/>
            </a:pPr>
            <a:r>
              <a:rPr lang="en-US" sz="2800">
                <a:solidFill>
                  <a:schemeClr val="tx1"/>
                </a:solidFill>
                <a:latin typeface="+mn-lt"/>
              </a:rPr>
              <a:t>While ramps afford accessibility that stairs do not, all ramps are not created equal.</a:t>
            </a:r>
          </a:p>
          <a:p>
            <a:pPr lvl="1">
              <a:lnSpc>
                <a:spcPct val="100000"/>
              </a:lnSpc>
              <a:spcBef>
                <a:spcPts val="0"/>
              </a:spcBef>
              <a:spcAft>
                <a:spcPts val="1200"/>
              </a:spcAft>
            </a:pPr>
            <a:r>
              <a:rPr lang="en-US" sz="2400">
                <a:solidFill>
                  <a:schemeClr val="tx1"/>
                </a:solidFill>
                <a:latin typeface="+mn-lt"/>
              </a:rPr>
              <a:t>Boarding and exiting public transit vehicles via ramps can be challenging.</a:t>
            </a:r>
          </a:p>
          <a:p>
            <a:pPr>
              <a:lnSpc>
                <a:spcPct val="100000"/>
              </a:lnSpc>
              <a:spcBef>
                <a:spcPts val="600"/>
              </a:spcBef>
              <a:buFont typeface="Wingdings" panose="05000000000000000000" pitchFamily="2" charset="2"/>
              <a:buChar char="§"/>
            </a:pPr>
            <a:r>
              <a:rPr lang="en-US" sz="2800">
                <a:solidFill>
                  <a:schemeClr val="tx1"/>
                </a:solidFill>
                <a:latin typeface="+mn-lt"/>
              </a:rPr>
              <a:t>Today’s presentation will summarize the results of two vehicle ramp studies:</a:t>
            </a:r>
          </a:p>
          <a:p>
            <a:pPr marL="0" indent="0">
              <a:lnSpc>
                <a:spcPct val="100000"/>
              </a:lnSpc>
              <a:spcBef>
                <a:spcPts val="600"/>
              </a:spcBef>
              <a:buNone/>
            </a:pPr>
            <a:endParaRPr lang="en-US" sz="900">
              <a:solidFill>
                <a:schemeClr val="tx1"/>
              </a:solidFill>
              <a:latin typeface="+mn-lt"/>
            </a:endParaRPr>
          </a:p>
          <a:p>
            <a:pPr lvl="1">
              <a:lnSpc>
                <a:spcPct val="100000"/>
              </a:lnSpc>
              <a:spcBef>
                <a:spcPts val="0"/>
              </a:spcBef>
              <a:spcAft>
                <a:spcPts val="600"/>
              </a:spcAft>
            </a:pPr>
            <a:r>
              <a:rPr lang="en-US" sz="2400" b="1" u="sng">
                <a:solidFill>
                  <a:schemeClr val="tx1"/>
                </a:solidFill>
                <a:latin typeface="+mn-lt"/>
              </a:rPr>
              <a:t>Study 1:</a:t>
            </a:r>
            <a:r>
              <a:rPr lang="en-US" sz="2400" b="1">
                <a:solidFill>
                  <a:schemeClr val="tx1"/>
                </a:solidFill>
                <a:latin typeface="+mn-lt"/>
              </a:rPr>
              <a:t> </a:t>
            </a:r>
            <a:r>
              <a:rPr lang="en-US" sz="2400">
                <a:solidFill>
                  <a:schemeClr val="tx1"/>
                </a:solidFill>
                <a:latin typeface="+mn-lt"/>
              </a:rPr>
              <a:t>Effects of ramp slope on human performance during ramp ascent and descent</a:t>
            </a:r>
          </a:p>
          <a:p>
            <a:pPr lvl="1">
              <a:lnSpc>
                <a:spcPct val="100000"/>
              </a:lnSpc>
              <a:spcBef>
                <a:spcPts val="0"/>
              </a:spcBef>
              <a:spcAft>
                <a:spcPts val="1200"/>
              </a:spcAft>
            </a:pPr>
            <a:r>
              <a:rPr lang="en-US" sz="2400" b="1" u="sng">
                <a:solidFill>
                  <a:schemeClr val="tx1"/>
                </a:solidFill>
                <a:latin typeface="+mn-lt"/>
              </a:rPr>
              <a:t>Study 2:</a:t>
            </a:r>
            <a:r>
              <a:rPr lang="en-US" sz="2400" b="1">
                <a:solidFill>
                  <a:schemeClr val="tx1"/>
                </a:solidFill>
                <a:latin typeface="+mn-lt"/>
              </a:rPr>
              <a:t> </a:t>
            </a:r>
            <a:r>
              <a:rPr lang="en-US" sz="2400">
                <a:solidFill>
                  <a:schemeClr val="tx1"/>
                </a:solidFill>
                <a:latin typeface="+mn-lt"/>
              </a:rPr>
              <a:t>Effects of multi-segment ramp configuration on human performance during boarding and exiting in a simulated vehicle environment</a:t>
            </a:r>
          </a:p>
          <a:p>
            <a:pPr>
              <a:lnSpc>
                <a:spcPct val="100000"/>
              </a:lnSpc>
              <a:spcBef>
                <a:spcPts val="600"/>
              </a:spcBef>
              <a:spcAft>
                <a:spcPts val="1200"/>
              </a:spcAft>
              <a:buFont typeface="Wingdings" panose="05000000000000000000" pitchFamily="2" charset="2"/>
              <a:buChar char="§"/>
            </a:pPr>
            <a:r>
              <a:rPr lang="en-US" sz="2800">
                <a:solidFill>
                  <a:schemeClr val="tx1"/>
                </a:solidFill>
                <a:latin typeface="+mn-lt"/>
              </a:rPr>
              <a:t>Some of the findings can be applied to public autonomous public transit (i.e., public self-driving vehicles).</a:t>
            </a:r>
          </a:p>
        </p:txBody>
      </p:sp>
    </p:spTree>
    <p:extLst>
      <p:ext uri="{BB962C8B-B14F-4D97-AF65-F5344CB8AC3E}">
        <p14:creationId xmlns:p14="http://schemas.microsoft.com/office/powerpoint/2010/main" val="2204924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1: Research Questions</a:t>
            </a:r>
          </a:p>
        </p:txBody>
      </p:sp>
      <p:sp>
        <p:nvSpPr>
          <p:cNvPr id="7" name="Content Placeholder 6"/>
          <p:cNvSpPr>
            <a:spLocks noGrp="1"/>
          </p:cNvSpPr>
          <p:nvPr>
            <p:ph idx="1"/>
          </p:nvPr>
        </p:nvSpPr>
        <p:spPr>
          <a:xfrm>
            <a:off x="465328" y="1952841"/>
            <a:ext cx="10515600" cy="2509431"/>
          </a:xfrm>
        </p:spPr>
        <p:txBody>
          <a:bodyPr>
            <a:normAutofit/>
          </a:bodyPr>
          <a:lstStyle/>
          <a:p>
            <a:pPr>
              <a:lnSpc>
                <a:spcPct val="100000"/>
              </a:lnSpc>
              <a:spcBef>
                <a:spcPts val="0"/>
              </a:spcBef>
              <a:spcAft>
                <a:spcPts val="600"/>
              </a:spcAft>
              <a:buFont typeface="Wingdings" panose="05000000000000000000" pitchFamily="2" charset="2"/>
              <a:buChar char="§"/>
            </a:pPr>
            <a:r>
              <a:rPr lang="en-US" sz="2800">
                <a:solidFill>
                  <a:schemeClr val="tx1"/>
                </a:solidFill>
                <a:latin typeface="+mn-lt"/>
              </a:rPr>
              <a:t>What is the impact of ramp slope on the ramp ascent and descent performance of mobility aid users? </a:t>
            </a:r>
          </a:p>
          <a:p>
            <a:pPr>
              <a:lnSpc>
                <a:spcPct val="100000"/>
              </a:lnSpc>
              <a:spcBef>
                <a:spcPts val="1200"/>
              </a:spcBef>
              <a:spcAft>
                <a:spcPts val="600"/>
              </a:spcAft>
              <a:buFont typeface="Wingdings" panose="05000000000000000000" pitchFamily="2" charset="2"/>
              <a:buChar char="§"/>
            </a:pPr>
            <a:r>
              <a:rPr lang="en-US" sz="2800">
                <a:solidFill>
                  <a:schemeClr val="tx1"/>
                </a:solidFill>
                <a:latin typeface="+mn-lt"/>
              </a:rPr>
              <a:t>Does ramp slope have a differential effect on the performance of individuals who use different types of mobility aids?</a:t>
            </a:r>
          </a:p>
          <a:p>
            <a:pPr marL="0" indent="0">
              <a:buNone/>
            </a:pPr>
            <a:endParaRPr lang="en-US" sz="2000">
              <a:solidFill>
                <a:schemeClr val="tx1"/>
              </a:solidFill>
              <a:latin typeface="+mn-lt"/>
            </a:endParaRPr>
          </a:p>
        </p:txBody>
      </p:sp>
    </p:spTree>
    <p:extLst>
      <p:ext uri="{BB962C8B-B14F-4D97-AF65-F5344CB8AC3E}">
        <p14:creationId xmlns:p14="http://schemas.microsoft.com/office/powerpoint/2010/main" val="271303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1</a:t>
            </a:r>
            <a:br>
              <a:rPr lang="en-US" sz="2400"/>
            </a:br>
            <a:r>
              <a:rPr lang="en-US" sz="2400" i="1"/>
              <a:t>Entering and Exiting Vehicles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641BE3-15A7-6E4E-AD77-7FB60A288A9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Study Design (n=80)</a:t>
            </a:r>
          </a:p>
        </p:txBody>
      </p:sp>
      <p:graphicFrame>
        <p:nvGraphicFramePr>
          <p:cNvPr id="9" name="Table 8" descr="This table summarizes the numbers and age ranges of the study 1 sample in terms of the use of an assistive mobility device used." title="Table Summarizing Study 1 Sample Population"/>
          <p:cNvGraphicFramePr>
            <a:graphicFrameLocks noGrp="1"/>
          </p:cNvGraphicFramePr>
          <p:nvPr>
            <p:extLst>
              <p:ext uri="{D42A27DB-BD31-4B8C-83A1-F6EECF244321}">
                <p14:modId xmlns:p14="http://schemas.microsoft.com/office/powerpoint/2010/main" val="1911540687"/>
              </p:ext>
            </p:extLst>
          </p:nvPr>
        </p:nvGraphicFramePr>
        <p:xfrm>
          <a:off x="928297" y="1101293"/>
          <a:ext cx="9502370" cy="2352040"/>
        </p:xfrm>
        <a:graphic>
          <a:graphicData uri="http://schemas.openxmlformats.org/drawingml/2006/table">
            <a:tbl>
              <a:tblPr firstRow="1" bandRow="1">
                <a:tableStyleId>{6E25E649-3F16-4E02-A733-19D2CDBF48F0}</a:tableStyleId>
              </a:tblPr>
              <a:tblGrid>
                <a:gridCol w="4942615">
                  <a:extLst>
                    <a:ext uri="{9D8B030D-6E8A-4147-A177-3AD203B41FA5}">
                      <a16:colId xmlns:a16="http://schemas.microsoft.com/office/drawing/2014/main" val="20000"/>
                    </a:ext>
                  </a:extLst>
                </a:gridCol>
                <a:gridCol w="1392298">
                  <a:extLst>
                    <a:ext uri="{9D8B030D-6E8A-4147-A177-3AD203B41FA5}">
                      <a16:colId xmlns:a16="http://schemas.microsoft.com/office/drawing/2014/main" val="20001"/>
                    </a:ext>
                  </a:extLst>
                </a:gridCol>
                <a:gridCol w="3167457">
                  <a:extLst>
                    <a:ext uri="{9D8B030D-6E8A-4147-A177-3AD203B41FA5}">
                      <a16:colId xmlns:a16="http://schemas.microsoft.com/office/drawing/2014/main" val="20002"/>
                    </a:ext>
                  </a:extLst>
                </a:gridCol>
              </a:tblGrid>
              <a:tr h="370840">
                <a:tc>
                  <a:txBody>
                    <a:bodyPr/>
                    <a:lstStyle/>
                    <a:p>
                      <a:pPr algn="ctr"/>
                      <a:r>
                        <a:rPr lang="en-US"/>
                        <a:t>Group</a:t>
                      </a:r>
                    </a:p>
                  </a:txBody>
                  <a:tcPr/>
                </a:tc>
                <a:tc>
                  <a:txBody>
                    <a:bodyPr/>
                    <a:lstStyle/>
                    <a:p>
                      <a:pPr algn="ctr"/>
                      <a:r>
                        <a:rPr lang="en-US"/>
                        <a:t>n</a:t>
                      </a:r>
                    </a:p>
                  </a:txBody>
                  <a:tcPr/>
                </a:tc>
                <a:tc>
                  <a:txBody>
                    <a:bodyPr/>
                    <a:lstStyle/>
                    <a:p>
                      <a:pPr algn="ctr"/>
                      <a:r>
                        <a:rPr lang="en-US"/>
                        <a:t>Age Range</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sz="2000"/>
                        <a:t>14</a:t>
                      </a:r>
                    </a:p>
                  </a:txBody>
                  <a:tcPr/>
                </a:tc>
                <a:tc>
                  <a:txBody>
                    <a:bodyPr/>
                    <a:lstStyle/>
                    <a:p>
                      <a:pPr algn="ctr"/>
                      <a:r>
                        <a:rPr lang="en-US" sz="2000"/>
                        <a:t>19-55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sz="2000"/>
                        <a:t>20</a:t>
                      </a:r>
                    </a:p>
                  </a:txBody>
                  <a:tcPr/>
                </a:tc>
                <a:tc>
                  <a:txBody>
                    <a:bodyPr/>
                    <a:lstStyle/>
                    <a:p>
                      <a:pPr algn="ctr"/>
                      <a:r>
                        <a:rPr lang="en-US" sz="2000"/>
                        <a:t>29-82</a:t>
                      </a:r>
                    </a:p>
                  </a:txBody>
                  <a:tcPr/>
                </a:tc>
                <a:extLst>
                  <a:ext uri="{0D108BD9-81ED-4DB2-BD59-A6C34878D82A}">
                    <a16:rowId xmlns:a16="http://schemas.microsoft.com/office/drawing/2014/main" val="10002"/>
                  </a:ext>
                </a:extLst>
              </a:tr>
              <a:tr h="370840">
                <a:tc>
                  <a:txBody>
                    <a:bodyPr/>
                    <a:lstStyle/>
                    <a:p>
                      <a:pPr algn="ctr"/>
                      <a:r>
                        <a:rPr lang="en-US" sz="2000"/>
                        <a:t>Scooters</a:t>
                      </a:r>
                    </a:p>
                  </a:txBody>
                  <a:tcPr/>
                </a:tc>
                <a:tc>
                  <a:txBody>
                    <a:bodyPr/>
                    <a:lstStyle/>
                    <a:p>
                      <a:pPr algn="ctr"/>
                      <a:r>
                        <a:rPr lang="en-US" sz="2000"/>
                        <a:t>5</a:t>
                      </a:r>
                    </a:p>
                  </a:txBody>
                  <a:tcPr/>
                </a:tc>
                <a:tc>
                  <a:txBody>
                    <a:bodyPr/>
                    <a:lstStyle/>
                    <a:p>
                      <a:pPr algn="ctr"/>
                      <a:r>
                        <a:rPr lang="en-US" sz="2000"/>
                        <a:t>29-65</a:t>
                      </a:r>
                    </a:p>
                  </a:txBody>
                  <a:tcPr/>
                </a:tc>
                <a:extLst>
                  <a:ext uri="{0D108BD9-81ED-4DB2-BD59-A6C34878D82A}">
                    <a16:rowId xmlns:a16="http://schemas.microsoft.com/office/drawing/2014/main" val="10003"/>
                  </a:ext>
                </a:extLst>
              </a:tr>
              <a:tr h="370840">
                <a:tc>
                  <a:txBody>
                    <a:bodyPr/>
                    <a:lstStyle/>
                    <a:p>
                      <a:pPr algn="ctr"/>
                      <a:r>
                        <a:rPr lang="en-US" sz="2000"/>
                        <a:t>Cane</a:t>
                      </a:r>
                      <a:r>
                        <a:rPr lang="en-US" sz="2000" baseline="0"/>
                        <a:t>/Service Animal</a:t>
                      </a:r>
                      <a:r>
                        <a:rPr lang="en-US" sz="2000"/>
                        <a:t> (Visually Impaired)</a:t>
                      </a:r>
                    </a:p>
                  </a:txBody>
                  <a:tcPr/>
                </a:tc>
                <a:tc>
                  <a:txBody>
                    <a:bodyPr/>
                    <a:lstStyle/>
                    <a:p>
                      <a:pPr algn="ctr"/>
                      <a:r>
                        <a:rPr lang="en-US" sz="2000"/>
                        <a:t>20</a:t>
                      </a:r>
                    </a:p>
                  </a:txBody>
                  <a:tcPr/>
                </a:tc>
                <a:tc>
                  <a:txBody>
                    <a:bodyPr/>
                    <a:lstStyle/>
                    <a:p>
                      <a:pPr algn="ctr"/>
                      <a:r>
                        <a:rPr lang="en-US" sz="2000"/>
                        <a:t>22-75</a:t>
                      </a:r>
                    </a:p>
                  </a:txBody>
                  <a:tcPr/>
                </a:tc>
                <a:extLst>
                  <a:ext uri="{0D108BD9-81ED-4DB2-BD59-A6C34878D82A}">
                    <a16:rowId xmlns:a16="http://schemas.microsoft.com/office/drawing/2014/main" val="10004"/>
                  </a:ext>
                </a:extLst>
              </a:tr>
              <a:tr h="370840">
                <a:tc>
                  <a:txBody>
                    <a:bodyPr/>
                    <a:lstStyle/>
                    <a:p>
                      <a:pPr algn="ctr"/>
                      <a:r>
                        <a:rPr lang="en-US" sz="2000"/>
                        <a:t>Other Walking</a:t>
                      </a:r>
                      <a:r>
                        <a:rPr lang="en-US" sz="2000" baseline="0"/>
                        <a:t> Aid</a:t>
                      </a:r>
                      <a:endParaRPr lang="en-US" sz="2000"/>
                    </a:p>
                  </a:txBody>
                  <a:tcPr/>
                </a:tc>
                <a:tc>
                  <a:txBody>
                    <a:bodyPr/>
                    <a:lstStyle/>
                    <a:p>
                      <a:pPr algn="ctr"/>
                      <a:r>
                        <a:rPr lang="en-US" sz="2000"/>
                        <a:t>21</a:t>
                      </a:r>
                    </a:p>
                  </a:txBody>
                  <a:tcPr/>
                </a:tc>
                <a:tc>
                  <a:txBody>
                    <a:bodyPr/>
                    <a:lstStyle/>
                    <a:p>
                      <a:pPr algn="ctr"/>
                      <a:r>
                        <a:rPr lang="en-US" sz="2000"/>
                        <a:t>28-80</a:t>
                      </a:r>
                    </a:p>
                  </a:txBody>
                  <a:tcPr/>
                </a:tc>
                <a:extLst>
                  <a:ext uri="{0D108BD9-81ED-4DB2-BD59-A6C34878D82A}">
                    <a16:rowId xmlns:a16="http://schemas.microsoft.com/office/drawing/2014/main" val="10005"/>
                  </a:ext>
                </a:extLst>
              </a:tr>
            </a:tbl>
          </a:graphicData>
        </a:graphic>
      </p:graphicFrame>
      <p:grpSp>
        <p:nvGrpSpPr>
          <p:cNvPr id="27653" name="Group 14" descr="Grouping of text showing 1:12, 1:8, 1:6, 1:4"/>
          <p:cNvGrpSpPr>
            <a:grpSpLocks/>
          </p:cNvGrpSpPr>
          <p:nvPr/>
        </p:nvGrpSpPr>
        <p:grpSpPr bwMode="auto">
          <a:xfrm>
            <a:off x="928297" y="3576541"/>
            <a:ext cx="10117747" cy="583498"/>
            <a:chOff x="677173" y="2813247"/>
            <a:chExt cx="7588310" cy="486188"/>
          </a:xfrm>
        </p:grpSpPr>
        <p:sp>
          <p:nvSpPr>
            <p:cNvPr id="27654" name="Rectangle 10"/>
            <p:cNvSpPr>
              <a:spLocks noChangeArrowheads="1"/>
            </p:cNvSpPr>
            <p:nvPr/>
          </p:nvSpPr>
          <p:spPr bwMode="auto">
            <a:xfrm>
              <a:off x="677173" y="2813248"/>
              <a:ext cx="736019"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1:12</a:t>
              </a:r>
            </a:p>
          </p:txBody>
        </p:sp>
        <p:sp>
          <p:nvSpPr>
            <p:cNvPr id="27655" name="Rectangle 11"/>
            <p:cNvSpPr>
              <a:spLocks noChangeArrowheads="1"/>
            </p:cNvSpPr>
            <p:nvPr/>
          </p:nvSpPr>
          <p:spPr bwMode="auto">
            <a:xfrm>
              <a:off x="3151950" y="2813247"/>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1:8</a:t>
              </a:r>
            </a:p>
          </p:txBody>
        </p:sp>
        <p:sp>
          <p:nvSpPr>
            <p:cNvPr id="27656" name="Rectangle 12"/>
            <p:cNvSpPr>
              <a:spLocks noChangeArrowheads="1"/>
            </p:cNvSpPr>
            <p:nvPr/>
          </p:nvSpPr>
          <p:spPr bwMode="auto">
            <a:xfrm>
              <a:off x="7695375" y="2825004"/>
              <a:ext cx="570108" cy="474431"/>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1:4</a:t>
              </a:r>
            </a:p>
          </p:txBody>
        </p:sp>
        <p:sp>
          <p:nvSpPr>
            <p:cNvPr id="27657" name="Rectangle 13"/>
            <p:cNvSpPr>
              <a:spLocks noChangeArrowheads="1"/>
            </p:cNvSpPr>
            <p:nvPr/>
          </p:nvSpPr>
          <p:spPr bwMode="auto">
            <a:xfrm>
              <a:off x="5408549" y="2815479"/>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1:6</a:t>
              </a:r>
            </a:p>
          </p:txBody>
        </p:sp>
      </p:grpSp>
      <p:pic>
        <p:nvPicPr>
          <p:cNvPr id="3" name="Picture 2" descr="This illustration is a series of 4 photographs showing a manual wheelchair user on ramps of  slopes, rise to run, 1 to 12, 1 to 8, 1 to 6 and 1 to 4." title="Photographs of Ramp Slop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271" y="4287587"/>
            <a:ext cx="11839458" cy="2139881"/>
          </a:xfrm>
          <a:prstGeom prst="rect">
            <a:avLst/>
          </a:prstGeom>
        </p:spPr>
      </p:pic>
    </p:spTree>
    <p:extLst>
      <p:ext uri="{BB962C8B-B14F-4D97-AF65-F5344CB8AC3E}">
        <p14:creationId xmlns:p14="http://schemas.microsoft.com/office/powerpoint/2010/main" val="1986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9" name="Title 1">
            <a:extLst>
              <a:ext uri="{FF2B5EF4-FFF2-40B4-BE49-F238E27FC236}">
                <a16:creationId xmlns:a16="http://schemas.microsoft.com/office/drawing/2014/main" id="{CDA3B796-30EE-4E46-AD8C-AF2873CF589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Ramp Ascent Time</a:t>
            </a:r>
          </a:p>
        </p:txBody>
      </p:sp>
      <p:pic>
        <p:nvPicPr>
          <p:cNvPr id="1026" name="Picture 2" descr="This figure shows a line chart of the mean ramp ascent times for different user groups for each of the ramp conditions. Ramp ascent times for manual wheelchair users were lower as slope decreased. Ramp ascent times were consistent for other user groups.  Ramp slopes of 1:6, 1:8 and 1:12 are highlighted because differences in ascent times between these slopes are modest for all user groups." title="Figure of Study 1 Ramp Ascent Ti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1804" y="1642187"/>
            <a:ext cx="7228314" cy="408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 y="6009151"/>
            <a:ext cx="1155192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&amp; slope (p=.027). </a:t>
            </a:r>
            <a:endParaRPr kumimoji="0" lang="en-US" sz="2100" b="0" i="0" u="none" strike="noStrike" kern="1200" cap="none" spc="0" normalizeH="0" baseline="0" noProof="0">
              <a:ln>
                <a:noFill/>
              </a:ln>
              <a:solidFill>
                <a:srgbClr val="666666"/>
              </a:solidFill>
              <a:effectLst/>
              <a:uLnTx/>
              <a:uFillTx/>
              <a:latin typeface="Arial" panose="020B0604020202020204"/>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4395538" y="4892646"/>
            <a:ext cx="2374230"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125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80E731D7-1682-4773-9FA2-BCC4D7C1B4BD}"/>
              </a:ext>
            </a:extLst>
          </p:cNvPr>
          <p:cNvSpPr>
            <a:spLocks noGrp="1"/>
          </p:cNvSpPr>
          <p:nvPr>
            <p:ph type="title"/>
          </p:nvPr>
        </p:nvSpPr>
        <p:spPr>
          <a:xfrm>
            <a:off x="128204" y="337748"/>
            <a:ext cx="10515600" cy="1105801"/>
          </a:xfrm>
        </p:spPr>
        <p:txBody>
          <a:bodyPr>
            <a:noAutofit/>
          </a:bodyPr>
          <a:lstStyle/>
          <a:p>
            <a:pPr rtl="0" eaLnBrk="1" fontAlgn="auto" latinLnBrk="0" hangingPunct="1"/>
            <a:r>
              <a:rPr lang="en-US" sz="4000" b="1" i="0" kern="1200" spc="0" baseline="0">
                <a:ln>
                  <a:noFill/>
                </a:ln>
                <a:solidFill>
                  <a:srgbClr val="005BBB"/>
                </a:solidFill>
                <a:effectLst/>
                <a:latin typeface="Arial" panose="020B0604020202020204" pitchFamily="34" charset="0"/>
                <a:ea typeface="+mn-ea"/>
                <a:cs typeface="+mn-cs"/>
              </a:rPr>
              <a:t>Study 1: Ratings of Perceived Exertion for Ramp Ascent</a:t>
            </a:r>
            <a:endParaRPr lang="en-US" sz="2800">
              <a:effectLst/>
            </a:endParaRPr>
          </a:p>
        </p:txBody>
      </p:sp>
      <p:pic>
        <p:nvPicPr>
          <p:cNvPr id="2050" name="Picture 2" descr="This figure shows a line chart of mean perceived exertion for different user groups for each of the ramp conditions. Perceived exertion trends lower as ramp slopes are reduced, especially for manual wheelchair users.  Ramp slopes of 1:8 and 1:12 are highlighted because differences in perceived exertion between these slopes are modest for all user groups." title="Figure of Study 1 Perceived Exertion for Ramp Asc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4623" y="2217811"/>
            <a:ext cx="7068686" cy="390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04800" y="6182686"/>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and slope (p&lt;.001).  </a:t>
            </a:r>
          </a:p>
        </p:txBody>
      </p:sp>
      <p:sp>
        <p:nvSpPr>
          <p:cNvPr id="8" name="TextBox 7"/>
          <p:cNvSpPr txBox="1"/>
          <p:nvPr/>
        </p:nvSpPr>
        <p:spPr>
          <a:xfrm>
            <a:off x="1343080" y="2456713"/>
            <a:ext cx="684803"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Hard</a:t>
            </a:r>
          </a:p>
        </p:txBody>
      </p:sp>
      <p:sp>
        <p:nvSpPr>
          <p:cNvPr id="10" name="TextBox 9"/>
          <p:cNvSpPr txBox="1"/>
          <p:nvPr/>
        </p:nvSpPr>
        <p:spPr>
          <a:xfrm>
            <a:off x="225186" y="2865021"/>
            <a:ext cx="1838965"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Somewhat Hard</a:t>
            </a:r>
          </a:p>
        </p:txBody>
      </p:sp>
      <p:sp>
        <p:nvSpPr>
          <p:cNvPr id="2" name="TextBox 1"/>
          <p:cNvSpPr txBox="1"/>
          <p:nvPr/>
        </p:nvSpPr>
        <p:spPr>
          <a:xfrm>
            <a:off x="930443" y="3511425"/>
            <a:ext cx="113370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light</a:t>
            </a:r>
          </a:p>
        </p:txBody>
      </p:sp>
      <p:sp>
        <p:nvSpPr>
          <p:cNvPr id="11" name="Rectangle 10">
            <a:extLst>
              <a:ext uri="{C183D7F6-B498-43B3-948B-1728B52AA6E4}">
                <adec:decorative xmlns:adec="http://schemas.microsoft.com/office/drawing/2017/decorative" val="1"/>
              </a:ext>
            </a:extLst>
          </p:cNvPr>
          <p:cNvSpPr/>
          <p:nvPr/>
        </p:nvSpPr>
        <p:spPr>
          <a:xfrm>
            <a:off x="5257800" y="5308137"/>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88164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12" name="Title 1">
            <a:extLst>
              <a:ext uri="{FF2B5EF4-FFF2-40B4-BE49-F238E27FC236}">
                <a16:creationId xmlns:a16="http://schemas.microsoft.com/office/drawing/2014/main" id="{A95723CF-88AE-EE4C-9C15-AA9B0A9EAE5A}"/>
              </a:ext>
            </a:extLst>
          </p:cNvPr>
          <p:cNvSpPr>
            <a:spLocks noGrp="1"/>
          </p:cNvSpPr>
          <p:nvPr>
            <p:ph type="title"/>
          </p:nvPr>
        </p:nvSpPr>
        <p:spPr>
          <a:xfrm>
            <a:off x="184556" y="75434"/>
            <a:ext cx="10515600" cy="1344646"/>
          </a:xfrm>
        </p:spPr>
        <p:txBody>
          <a:bodyPr>
            <a:normAutofit/>
          </a:bodyPr>
          <a:lstStyle/>
          <a:p>
            <a:pPr>
              <a:lnSpc>
                <a:spcPct val="100000"/>
              </a:lnSpc>
              <a:buClr>
                <a:srgbClr val="005BBB"/>
              </a:buClr>
            </a:pPr>
            <a:r>
              <a:rPr lang="en-US" sz="4000" b="1">
                <a:latin typeface="+mn-lt"/>
              </a:rPr>
              <a:t>Study 1: Ratings of Perceived Difficulty for Ramp Ascent</a:t>
            </a:r>
          </a:p>
        </p:txBody>
      </p:sp>
      <p:pic>
        <p:nvPicPr>
          <p:cNvPr id="3074" name="Picture 2" descr="This figure shows a line chart of mean difficulty ratings for different user groups for each of the ramp conditions. Ease of ramp use trended higher as ramp slopes were reduced, especially for manual wheelchair users.  Ramp slopes of 1:8 and 1:12 are highlighted because the mean ratings were considered barely, moderately or very easy for all user groups during these conditions." title="Figure of Study 1 Perceived Difficulty Ratings for Ramp Asc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320" y="1814658"/>
            <a:ext cx="7425189" cy="412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5925644"/>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 </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Main effects for user group (p&lt;.001) and slope (p&lt;.001).  </a:t>
            </a:r>
          </a:p>
        </p:txBody>
      </p:sp>
      <p:sp>
        <p:nvSpPr>
          <p:cNvPr id="2" name="TextBox 1"/>
          <p:cNvSpPr txBox="1"/>
          <p:nvPr/>
        </p:nvSpPr>
        <p:spPr>
          <a:xfrm>
            <a:off x="827844" y="1814658"/>
            <a:ext cx="1223476"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Easy</a:t>
            </a:r>
          </a:p>
        </p:txBody>
      </p:sp>
      <p:sp>
        <p:nvSpPr>
          <p:cNvPr id="9" name="TextBox 8"/>
          <p:cNvSpPr txBox="1"/>
          <p:nvPr/>
        </p:nvSpPr>
        <p:spPr>
          <a:xfrm>
            <a:off x="236806" y="3528995"/>
            <a:ext cx="1814513"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Neither</a:t>
            </a:r>
          </a:p>
        </p:txBody>
      </p:sp>
      <p:sp>
        <p:nvSpPr>
          <p:cNvPr id="8" name="TextBox 7"/>
          <p:cNvSpPr txBox="1"/>
          <p:nvPr/>
        </p:nvSpPr>
        <p:spPr>
          <a:xfrm>
            <a:off x="827844" y="5207662"/>
            <a:ext cx="937116"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Difficult</a:t>
            </a:r>
          </a:p>
        </p:txBody>
      </p:sp>
      <p:sp>
        <p:nvSpPr>
          <p:cNvPr id="11" name="Rectangle 10">
            <a:extLst>
              <a:ext uri="{C183D7F6-B498-43B3-948B-1728B52AA6E4}">
                <adec:decorative xmlns:adec="http://schemas.microsoft.com/office/drawing/2017/decorative" val="1"/>
              </a:ext>
            </a:extLst>
          </p:cNvPr>
          <p:cNvSpPr/>
          <p:nvPr/>
        </p:nvSpPr>
        <p:spPr>
          <a:xfrm>
            <a:off x="5007930" y="3774318"/>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969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C804B-195F-9749-99D0-CCDDD53DAF63}"/>
              </a:ext>
            </a:extLst>
          </p:cNvPr>
          <p:cNvSpPr>
            <a:spLocks noGrp="1"/>
          </p:cNvSpPr>
          <p:nvPr>
            <p:ph type="title"/>
          </p:nvPr>
        </p:nvSpPr>
        <p:spPr>
          <a:xfrm>
            <a:off x="184556" y="75434"/>
            <a:ext cx="10515600" cy="820305"/>
          </a:xfrm>
        </p:spPr>
        <p:txBody>
          <a:bodyPr>
            <a:normAutofit/>
          </a:bodyPr>
          <a:lstStyle/>
          <a:p>
            <a:pPr>
              <a:lnSpc>
                <a:spcPct val="100000"/>
              </a:lnSpc>
              <a:buClr>
                <a:srgbClr val="005BBB"/>
              </a:buClr>
            </a:pPr>
            <a:r>
              <a:rPr lang="en-US" sz="4000" b="1">
                <a:latin typeface="+mn-lt"/>
              </a:rPr>
              <a:t>Study 1: Other Findings</a:t>
            </a:r>
          </a:p>
        </p:txBody>
      </p:sp>
      <p:sp>
        <p:nvSpPr>
          <p:cNvPr id="3" name="Content Placeholder 2"/>
          <p:cNvSpPr>
            <a:spLocks noGrp="1"/>
          </p:cNvSpPr>
          <p:nvPr>
            <p:ph idx="1"/>
          </p:nvPr>
        </p:nvSpPr>
        <p:spPr>
          <a:xfrm>
            <a:off x="391887" y="1119673"/>
            <a:ext cx="11178072" cy="5303988"/>
          </a:xfrm>
        </p:spPr>
        <p:txBody>
          <a:bodyPr>
            <a:noAutofit/>
          </a:bodyPr>
          <a:lstStyle/>
          <a:p>
            <a:pPr marL="0" lvl="4" indent="0" defTabSz="914377">
              <a:lnSpc>
                <a:spcPct val="100000"/>
              </a:lnSpc>
              <a:spcBef>
                <a:spcPts val="600"/>
              </a:spcBef>
              <a:spcAft>
                <a:spcPts val="600"/>
              </a:spcAft>
              <a:buNone/>
            </a:pPr>
            <a:r>
              <a:rPr lang="en-US" sz="2800" u="sng">
                <a:latin typeface="+mn-lt"/>
                <a:ea typeface="+mn-ea"/>
                <a:cs typeface="+mn-cs"/>
              </a:rPr>
              <a:t>Successful Use</a:t>
            </a:r>
          </a:p>
          <a:p>
            <a:pPr marL="233363" lvl="4" indent="-233363" defTabSz="914377">
              <a:lnSpc>
                <a:spcPct val="100000"/>
              </a:lnSpc>
              <a:spcBef>
                <a:spcPts val="600"/>
              </a:spcBef>
              <a:buFont typeface="Wingdings" pitchFamily="2" charset="2"/>
              <a:buChar char="§"/>
            </a:pPr>
            <a:r>
              <a:rPr lang="en-US" sz="2800">
                <a:latin typeface="+mn-lt"/>
                <a:ea typeface="+mn-ea"/>
                <a:cs typeface="+mn-cs"/>
              </a:rPr>
              <a:t>1:4 – 9 (33%)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1:6 – 4 (14.8%)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1:8 – 1 (3.7%)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1:12 – all completed trial</a:t>
            </a:r>
          </a:p>
          <a:p>
            <a:pPr marL="233363" lvl="4" indent="-233363" defTabSz="914377">
              <a:lnSpc>
                <a:spcPct val="100000"/>
              </a:lnSpc>
              <a:spcBef>
                <a:spcPts val="600"/>
              </a:spcBef>
              <a:spcAft>
                <a:spcPts val="600"/>
              </a:spcAft>
              <a:buFont typeface="Wingdings" pitchFamily="2" charset="2"/>
              <a:buChar char="§"/>
            </a:pPr>
            <a:endParaRPr lang="en-US" sz="2800">
              <a:latin typeface="+mn-lt"/>
              <a:ea typeface="+mn-ea"/>
              <a:cs typeface="+mn-cs"/>
            </a:endParaRPr>
          </a:p>
          <a:p>
            <a:pPr marL="0" lvl="4" indent="0" defTabSz="914377">
              <a:lnSpc>
                <a:spcPct val="100000"/>
              </a:lnSpc>
              <a:spcBef>
                <a:spcPts val="600"/>
              </a:spcBef>
              <a:spcAft>
                <a:spcPts val="600"/>
              </a:spcAft>
              <a:buNone/>
            </a:pPr>
            <a:r>
              <a:rPr lang="en-US" sz="2800" u="sng">
                <a:latin typeface="+mn-lt"/>
                <a:ea typeface="+mn-ea"/>
                <a:cs typeface="+mn-cs"/>
              </a:rPr>
              <a:t>Usability</a:t>
            </a:r>
          </a:p>
          <a:p>
            <a:pPr marL="238125" indent="-238125">
              <a:buFont typeface="Wingdings" pitchFamily="2" charset="2"/>
              <a:buChar char="§"/>
            </a:pPr>
            <a:r>
              <a:rPr lang="en-US" sz="2800">
                <a:solidFill>
                  <a:srgbClr val="666666"/>
                </a:solidFill>
                <a:latin typeface="Arial" panose="020B0604020202020204" pitchFamily="34" charset="0"/>
                <a:cs typeface="Arial" panose="020B0604020202020204" pitchFamily="34" charset="0"/>
              </a:rPr>
              <a:t>Power WC users, individuals with VI, and ambulation aids users rated </a:t>
            </a:r>
            <a:r>
              <a:rPr lang="en-US" sz="2800" b="1">
                <a:solidFill>
                  <a:srgbClr val="666666"/>
                </a:solidFill>
                <a:latin typeface="Arial" panose="020B0604020202020204" pitchFamily="34" charset="0"/>
                <a:cs typeface="Arial" panose="020B0604020202020204" pitchFamily="34" charset="0"/>
              </a:rPr>
              <a:t>descent</a:t>
            </a:r>
            <a:r>
              <a:rPr lang="en-US" sz="2800">
                <a:solidFill>
                  <a:srgbClr val="666666"/>
                </a:solidFill>
                <a:latin typeface="Arial" panose="020B0604020202020204" pitchFamily="34" charset="0"/>
                <a:cs typeface="Arial" panose="020B0604020202020204" pitchFamily="34" charset="0"/>
              </a:rPr>
              <a:t> more difficult than ascent at slopes of 1:4 and 1:6.</a:t>
            </a:r>
          </a:p>
          <a:p>
            <a:pPr marL="238125" indent="-238125" defTabSz="914377">
              <a:lnSpc>
                <a:spcPct val="100000"/>
              </a:lnSpc>
              <a:spcBef>
                <a:spcPts val="600"/>
              </a:spcBef>
              <a:spcAft>
                <a:spcPts val="600"/>
              </a:spcAft>
              <a:buFont typeface="Wingdings" pitchFamily="2" charset="2"/>
              <a:buChar char="§"/>
            </a:pPr>
            <a:r>
              <a:rPr lang="en-US" sz="2800">
                <a:solidFill>
                  <a:schemeClr val="tx1"/>
                </a:solidFill>
                <a:latin typeface="Arial" panose="020B0604020202020204" pitchFamily="34" charset="0"/>
                <a:ea typeface="+mn-ea"/>
                <a:cs typeface="Arial" panose="020B0604020202020204" pitchFamily="34" charset="0"/>
              </a:rPr>
              <a:t>Some participants expressed concerns about using the ramp in </a:t>
            </a:r>
            <a:r>
              <a:rPr lang="en-US" sz="2800" i="1">
                <a:solidFill>
                  <a:schemeClr val="tx1"/>
                </a:solidFill>
                <a:latin typeface="Arial" panose="020B0604020202020204" pitchFamily="34" charset="0"/>
                <a:ea typeface="+mn-ea"/>
                <a:cs typeface="Arial" panose="020B0604020202020204" pitchFamily="34" charset="0"/>
              </a:rPr>
              <a:t>winter.</a:t>
            </a:r>
          </a:p>
        </p:txBody>
      </p:sp>
    </p:spTree>
    <p:extLst>
      <p:ext uri="{BB962C8B-B14F-4D97-AF65-F5344CB8AC3E}">
        <p14:creationId xmlns:p14="http://schemas.microsoft.com/office/powerpoint/2010/main" val="42310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2: Research Questions</a:t>
            </a:r>
          </a:p>
        </p:txBody>
      </p:sp>
      <p:sp>
        <p:nvSpPr>
          <p:cNvPr id="7" name="Content Placeholder 6"/>
          <p:cNvSpPr>
            <a:spLocks noGrp="1"/>
          </p:cNvSpPr>
          <p:nvPr>
            <p:ph idx="1"/>
          </p:nvPr>
        </p:nvSpPr>
        <p:spPr>
          <a:xfrm>
            <a:off x="465328" y="1890840"/>
            <a:ext cx="10515600" cy="3071452"/>
          </a:xfrm>
        </p:spPr>
        <p:txBody>
          <a:bodyPr>
            <a:normAutofit/>
          </a:bodyPr>
          <a:lstStyle/>
          <a:p>
            <a:pPr>
              <a:lnSpc>
                <a:spcPct val="100000"/>
              </a:lnSpc>
              <a:spcBef>
                <a:spcPts val="0"/>
              </a:spcBef>
              <a:spcAft>
                <a:spcPts val="600"/>
              </a:spcAft>
              <a:buFont typeface="Wingdings" panose="05000000000000000000" pitchFamily="2" charset="2"/>
              <a:buChar char="§"/>
            </a:pPr>
            <a:r>
              <a:rPr lang="en-US" sz="2800">
                <a:solidFill>
                  <a:schemeClr val="tx1"/>
                </a:solidFill>
                <a:latin typeface="+mn-lt"/>
              </a:rPr>
              <a:t>Does the ramp deployment landing height for a multi-segment bus ramp affect user performance as users enter or exit the bus? </a:t>
            </a:r>
          </a:p>
          <a:p>
            <a:pPr>
              <a:lnSpc>
                <a:spcPct val="100000"/>
              </a:lnSpc>
              <a:spcBef>
                <a:spcPts val="1200"/>
              </a:spcBef>
              <a:spcAft>
                <a:spcPts val="600"/>
              </a:spcAft>
              <a:buFont typeface="Wingdings" panose="05000000000000000000" pitchFamily="2" charset="2"/>
              <a:buChar char="§"/>
            </a:pPr>
            <a:r>
              <a:rPr lang="en-US" sz="2800">
                <a:solidFill>
                  <a:schemeClr val="tx1"/>
                </a:solidFill>
                <a:latin typeface="+mn-lt"/>
              </a:rPr>
              <a:t>Do the slopes of a multi-segment bus ramp differentially affect users of different types of mobility aids?</a:t>
            </a:r>
            <a:endParaRPr lang="en-US" sz="2000">
              <a:solidFill>
                <a:schemeClr val="tx1"/>
              </a:solidFill>
              <a:latin typeface="+mn-lt"/>
            </a:endParaRPr>
          </a:p>
        </p:txBody>
      </p:sp>
    </p:spTree>
    <p:extLst>
      <p:ext uri="{BB962C8B-B14F-4D97-AF65-F5344CB8AC3E}">
        <p14:creationId xmlns:p14="http://schemas.microsoft.com/office/powerpoint/2010/main" val="197620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A2FFC9-29E2-454B-AFA9-BA6D0EBCCE3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Study Design (n=66)</a:t>
            </a:r>
          </a:p>
        </p:txBody>
      </p:sp>
      <p:graphicFrame>
        <p:nvGraphicFramePr>
          <p:cNvPr id="6" name="Table 5" descr="This table summarizes the numbers and age ranges of the study 2 sample in terms of the use of an assistive mobility device used." title="Table Summarizing Study 2 Sample Population"/>
          <p:cNvGraphicFramePr>
            <a:graphicFrameLocks noGrp="1"/>
          </p:cNvGraphicFramePr>
          <p:nvPr/>
        </p:nvGraphicFramePr>
        <p:xfrm>
          <a:off x="1061357" y="1079665"/>
          <a:ext cx="8936021" cy="2352040"/>
        </p:xfrm>
        <a:graphic>
          <a:graphicData uri="http://schemas.openxmlformats.org/drawingml/2006/table">
            <a:tbl>
              <a:tblPr firstRow="1" bandRow="1">
                <a:tableStyleId>{6E25E649-3F16-4E02-A733-19D2CDBF48F0}</a:tableStyleId>
              </a:tblPr>
              <a:tblGrid>
                <a:gridCol w="5107563">
                  <a:extLst>
                    <a:ext uri="{9D8B030D-6E8A-4147-A177-3AD203B41FA5}">
                      <a16:colId xmlns:a16="http://schemas.microsoft.com/office/drawing/2014/main" val="20000"/>
                    </a:ext>
                  </a:extLst>
                </a:gridCol>
                <a:gridCol w="3828458">
                  <a:extLst>
                    <a:ext uri="{9D8B030D-6E8A-4147-A177-3AD203B41FA5}">
                      <a16:colId xmlns:a16="http://schemas.microsoft.com/office/drawing/2014/main" val="20001"/>
                    </a:ext>
                  </a:extLst>
                </a:gridCol>
              </a:tblGrid>
              <a:tr h="370840">
                <a:tc>
                  <a:txBody>
                    <a:bodyPr/>
                    <a:lstStyle/>
                    <a:p>
                      <a:pPr algn="ctr"/>
                      <a:r>
                        <a:rPr lang="en-US"/>
                        <a:t>Participant</a:t>
                      </a:r>
                      <a:r>
                        <a:rPr lang="en-US" baseline="0"/>
                        <a:t> Group</a:t>
                      </a:r>
                      <a:endParaRPr lang="en-US"/>
                    </a:p>
                  </a:txBody>
                  <a:tcPr/>
                </a:tc>
                <a:tc>
                  <a:txBody>
                    <a:bodyPr/>
                    <a:lstStyle/>
                    <a:p>
                      <a:pPr algn="ctr"/>
                      <a:r>
                        <a:rPr lang="en-US"/>
                        <a:t>n</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a:t>15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a:t>15</a:t>
                      </a:r>
                    </a:p>
                  </a:txBody>
                  <a:tcPr/>
                </a:tc>
                <a:extLst>
                  <a:ext uri="{0D108BD9-81ED-4DB2-BD59-A6C34878D82A}">
                    <a16:rowId xmlns:a16="http://schemas.microsoft.com/office/drawing/2014/main" val="10002"/>
                  </a:ext>
                </a:extLst>
              </a:tr>
              <a:tr h="370840">
                <a:tc>
                  <a:txBody>
                    <a:bodyPr/>
                    <a:lstStyle/>
                    <a:p>
                      <a:pPr algn="ctr"/>
                      <a:r>
                        <a:rPr lang="en-US" sz="2000"/>
                        <a:t>Scooter</a:t>
                      </a:r>
                    </a:p>
                  </a:txBody>
                  <a:tcPr/>
                </a:tc>
                <a:tc>
                  <a:txBody>
                    <a:bodyPr/>
                    <a:lstStyle/>
                    <a:p>
                      <a:pPr algn="ctr"/>
                      <a:r>
                        <a:rPr lang="en-US"/>
                        <a:t>6</a:t>
                      </a:r>
                    </a:p>
                  </a:txBody>
                  <a:tcPr/>
                </a:tc>
                <a:extLst>
                  <a:ext uri="{0D108BD9-81ED-4DB2-BD59-A6C34878D82A}">
                    <a16:rowId xmlns:a16="http://schemas.microsoft.com/office/drawing/2014/main" val="10003"/>
                  </a:ext>
                </a:extLst>
              </a:tr>
              <a:tr h="370840">
                <a:tc>
                  <a:txBody>
                    <a:bodyPr/>
                    <a:lstStyle/>
                    <a:p>
                      <a:pPr algn="ctr"/>
                      <a:r>
                        <a:rPr lang="en-US" sz="2000"/>
                        <a:t>Cane/Service Animal  (Vision Impaired)</a:t>
                      </a:r>
                    </a:p>
                  </a:txBody>
                  <a:tcPr/>
                </a:tc>
                <a:tc>
                  <a:txBody>
                    <a:bodyPr/>
                    <a:lstStyle/>
                    <a:p>
                      <a:pPr algn="ctr"/>
                      <a:r>
                        <a:rPr lang="en-US"/>
                        <a:t>15</a:t>
                      </a:r>
                    </a:p>
                  </a:txBody>
                  <a:tcPr/>
                </a:tc>
                <a:extLst>
                  <a:ext uri="{0D108BD9-81ED-4DB2-BD59-A6C34878D82A}">
                    <a16:rowId xmlns:a16="http://schemas.microsoft.com/office/drawing/2014/main" val="10004"/>
                  </a:ext>
                </a:extLst>
              </a:tr>
              <a:tr h="370840">
                <a:tc>
                  <a:txBody>
                    <a:bodyPr/>
                    <a:lstStyle/>
                    <a:p>
                      <a:pPr algn="ctr"/>
                      <a:r>
                        <a:rPr lang="en-US" sz="2000"/>
                        <a:t>Walking</a:t>
                      </a:r>
                      <a:r>
                        <a:rPr lang="en-US" sz="2000" baseline="0"/>
                        <a:t> Aid</a:t>
                      </a:r>
                      <a:endParaRPr lang="en-US" sz="2000"/>
                    </a:p>
                  </a:txBody>
                  <a:tcPr/>
                </a:tc>
                <a:tc>
                  <a:txBody>
                    <a:bodyPr/>
                    <a:lstStyle/>
                    <a:p>
                      <a:pPr algn="ctr"/>
                      <a:r>
                        <a:rPr lang="en-US"/>
                        <a:t>15</a:t>
                      </a:r>
                    </a:p>
                  </a:txBody>
                  <a:tcPr/>
                </a:tc>
                <a:extLst>
                  <a:ext uri="{0D108BD9-81ED-4DB2-BD59-A6C34878D82A}">
                    <a16:rowId xmlns:a16="http://schemas.microsoft.com/office/drawing/2014/main" val="10005"/>
                  </a:ext>
                </a:extLst>
              </a:tr>
            </a:tbl>
          </a:graphicData>
        </a:graphic>
      </p:graphicFrame>
      <p:grpSp>
        <p:nvGrpSpPr>
          <p:cNvPr id="7" name="Group 6" descr="Photograph of Ramp&#10;&#10;This illustration a photograph showing the three segment ramp used in the study 2." title="Photograph of Ramp"/>
          <p:cNvGrpSpPr/>
          <p:nvPr/>
        </p:nvGrpSpPr>
        <p:grpSpPr>
          <a:xfrm>
            <a:off x="311669" y="3654522"/>
            <a:ext cx="2136317" cy="3084696"/>
            <a:chOff x="-2142032" y="0"/>
            <a:chExt cx="3200399" cy="6732270"/>
          </a:xfrm>
        </p:grpSpPr>
        <p:pic>
          <p:nvPicPr>
            <p:cNvPr id="8" name="Picture 6" descr="LU18 Deployed To Road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2032" y="0"/>
              <a:ext cx="3200399" cy="67322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98561" y="2493633"/>
              <a:ext cx="9144" cy="32004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 name="Picture Placeholder 5" descr="Photograph of Experimental Apparatus&#10;&#10;This illustration is a photograph showing the full-scale low floor bus mock-up used in study 2." title="Photograph of Experimental Apparatus"/>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6896" y="3622835"/>
            <a:ext cx="3820226" cy="3083219"/>
          </a:xfrm>
          <a:prstGeom prst="rect">
            <a:avLst/>
          </a:prstGeom>
        </p:spPr>
      </p:pic>
      <p:pic>
        <p:nvPicPr>
          <p:cNvPr id="12" name="Picture 11" descr="This illustration is a photograph showing a manual wheelchair user about to ascend the ramp onto the full-scale mockup of the low floor bus." title="Photograph of Manual Wheelchair User Ascending Ramp"/>
          <p:cNvPicPr>
            <a:picLocks noChangeAspect="1"/>
          </p:cNvPicPr>
          <p:nvPr/>
        </p:nvPicPr>
        <p:blipFill>
          <a:blip r:embed="rId5"/>
          <a:stretch>
            <a:fillRect/>
          </a:stretch>
        </p:blipFill>
        <p:spPr>
          <a:xfrm>
            <a:off x="6632297" y="3599193"/>
            <a:ext cx="2344352" cy="3051532"/>
          </a:xfrm>
          <a:prstGeom prst="rect">
            <a:avLst/>
          </a:prstGeom>
        </p:spPr>
      </p:pic>
      <p:pic>
        <p:nvPicPr>
          <p:cNvPr id="11" name="Picture 10" descr="This illustration is a photograph showing a cane users ascending a ramp onto the full-scale mockup of the low floor bus." title="Photograph of Cane User on Ramp"/>
          <p:cNvPicPr>
            <a:picLocks noChangeAspect="1"/>
          </p:cNvPicPr>
          <p:nvPr/>
        </p:nvPicPr>
        <p:blipFill>
          <a:blip r:embed="rId6"/>
          <a:stretch>
            <a:fillRect/>
          </a:stretch>
        </p:blipFill>
        <p:spPr>
          <a:xfrm>
            <a:off x="9231824" y="3567506"/>
            <a:ext cx="2139773" cy="3083219"/>
          </a:xfrm>
          <a:prstGeom prst="rect">
            <a:avLst/>
          </a:prstGeom>
        </p:spPr>
      </p:pic>
    </p:spTree>
    <p:extLst>
      <p:ext uri="{BB962C8B-B14F-4D97-AF65-F5344CB8AC3E}">
        <p14:creationId xmlns:p14="http://schemas.microsoft.com/office/powerpoint/2010/main" val="325354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6AF61B-F227-A241-B580-733998EC01C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solidFill>
                  <a:schemeClr val="tx2"/>
                </a:solidFill>
                <a:latin typeface="+mn-lt"/>
              </a:rPr>
              <a:t>Study 2: Test Conditions</a:t>
            </a:r>
          </a:p>
        </p:txBody>
      </p:sp>
      <p:pic>
        <p:nvPicPr>
          <p:cNvPr id="7" name="Picture Placeholder 2" descr="This figure is a series of sketches that summarize the ramp segment angles for the 6 different ramp conditions tested in study 2. The conditions simulated ramp deployment to below street level, street level, a 3.3 inch curb, a 4.5 inch curb, a 6 in curb and an 8 inch curb." title="Sketches of Ramp Test Conditions"/>
          <p:cNvPicPr>
            <a:picLocks noChangeAspect="1"/>
          </p:cNvPicPr>
          <p:nvPr/>
        </p:nvPicPr>
        <p:blipFill rotWithShape="1">
          <a:blip r:embed="rId3" cstate="email">
            <a:extLst>
              <a:ext uri="{28A0092B-C50C-407E-A947-70E740481C1C}">
                <a14:useLocalDpi xmlns:a14="http://schemas.microsoft.com/office/drawing/2010/main"/>
              </a:ext>
            </a:extLst>
          </a:blip>
          <a:srcRect t="-442" b="-514"/>
          <a:stretch/>
        </p:blipFill>
        <p:spPr>
          <a:xfrm>
            <a:off x="793540" y="982957"/>
            <a:ext cx="2918924" cy="5741549"/>
          </a:xfrm>
          <a:prstGeom prst="rect">
            <a:avLst/>
          </a:prstGeom>
        </p:spPr>
      </p:pic>
      <p:graphicFrame>
        <p:nvGraphicFramePr>
          <p:cNvPr id="9" name="Content Placeholder 4" descr="This table summarizes the ramp segment angles for the 6 different ramp conditions tested in study 2. The conditions simulated ramp deployment to below street level, street level, a 3.3 inch curb, a 4.5 inch curb, a 6 in curb and an 8 inch curb." title="Table Summarizing Study 2 Ramp Test Conditions"/>
          <p:cNvGraphicFramePr>
            <a:graphicFrameLocks noGrp="1"/>
          </p:cNvGraphicFramePr>
          <p:nvPr>
            <p:ph idx="13"/>
            <p:extLst>
              <p:ext uri="{D42A27DB-BD31-4B8C-83A1-F6EECF244321}">
                <p14:modId xmlns:p14="http://schemas.microsoft.com/office/powerpoint/2010/main" val="2760628661"/>
              </p:ext>
            </p:extLst>
          </p:nvPr>
        </p:nvGraphicFramePr>
        <p:xfrm>
          <a:off x="4272771" y="1536088"/>
          <a:ext cx="7534788" cy="4159047"/>
        </p:xfrm>
        <a:graphic>
          <a:graphicData uri="http://schemas.openxmlformats.org/drawingml/2006/table">
            <a:tbl>
              <a:tblPr firstRow="1" firstCol="1" bandRow="1"/>
              <a:tblGrid>
                <a:gridCol w="2899739">
                  <a:extLst>
                    <a:ext uri="{9D8B030D-6E8A-4147-A177-3AD203B41FA5}">
                      <a16:colId xmlns:a16="http://schemas.microsoft.com/office/drawing/2014/main" val="20000"/>
                    </a:ext>
                  </a:extLst>
                </a:gridCol>
                <a:gridCol w="1445337">
                  <a:extLst>
                    <a:ext uri="{9D8B030D-6E8A-4147-A177-3AD203B41FA5}">
                      <a16:colId xmlns:a16="http://schemas.microsoft.com/office/drawing/2014/main" val="20001"/>
                    </a:ext>
                  </a:extLst>
                </a:gridCol>
                <a:gridCol w="1594856">
                  <a:extLst>
                    <a:ext uri="{9D8B030D-6E8A-4147-A177-3AD203B41FA5}">
                      <a16:colId xmlns:a16="http://schemas.microsoft.com/office/drawing/2014/main" val="20002"/>
                    </a:ext>
                  </a:extLst>
                </a:gridCol>
                <a:gridCol w="1594856">
                  <a:extLst>
                    <a:ext uri="{9D8B030D-6E8A-4147-A177-3AD203B41FA5}">
                      <a16:colId xmlns:a16="http://schemas.microsoft.com/office/drawing/2014/main" val="20003"/>
                    </a:ext>
                  </a:extLst>
                </a:gridCol>
              </a:tblGrid>
              <a:tr h="494490">
                <a:tc rowSpan="2">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Ramp Condition</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Segment Angle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b="1"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rise:run</a:t>
                      </a: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equivalent)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1889">
                <a:tc vMerge="1">
                  <a:txBody>
                    <a:bodyPr/>
                    <a:lstStyle/>
                    <a:p>
                      <a:endParaRPr lang="en-US"/>
                    </a:p>
                  </a:txBody>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Middle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Outside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Below Street Level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9.0°</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Street Level</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8.9°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9.1°</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3"/>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7.6°</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6"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5.7°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(1:9.9)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a:t>
                      </a:r>
                      <a:r>
                        <a:rPr lang="en-US" sz="1600" b="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High Curb 8”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3.6°</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(1:15.7)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6875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B440FBB-CDB7-714E-B0F2-A86C95AF67CE}"/>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(Time)</a:t>
            </a:r>
          </a:p>
        </p:txBody>
      </p:sp>
      <p:sp>
        <p:nvSpPr>
          <p:cNvPr id="3" name="TextBox 2"/>
          <p:cNvSpPr txBox="1"/>
          <p:nvPr/>
        </p:nvSpPr>
        <p:spPr>
          <a:xfrm>
            <a:off x="528913" y="970638"/>
            <a:ext cx="4335303"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Ascent</a:t>
            </a:r>
          </a:p>
        </p:txBody>
      </p:sp>
      <p:pic>
        <p:nvPicPr>
          <p:cNvPr id="8" name="Picture 7" descr="Figure of Study 2 Ascent Times&#10;&#10;This figure shows a line chart of the mean ramp ascent times for different user groups for each of the ramp conditions. Ramp ascent times for manual wheelchair and scooter users were lower as slope decreased. Ramp ascent times were consistent for other user groups.  Ramp slope conditions that involved deployment to a curb are highlighted because ascent times were lowest and consistent for these conditions."/>
          <p:cNvPicPr/>
          <p:nvPr/>
        </p:nvPicPr>
        <p:blipFill rotWithShape="1">
          <a:blip r:embed="rId3" cstate="email">
            <a:extLst>
              <a:ext uri="{28A0092B-C50C-407E-A947-70E740481C1C}">
                <a14:useLocalDpi xmlns:a14="http://schemas.microsoft.com/office/drawing/2010/main"/>
              </a:ext>
            </a:extLst>
          </a:blip>
          <a:srcRect t="4711" r="2334"/>
          <a:stretch/>
        </p:blipFill>
        <p:spPr>
          <a:xfrm>
            <a:off x="349148" y="1397523"/>
            <a:ext cx="5672511" cy="5386232"/>
          </a:xfrm>
          <a:prstGeom prst="rect">
            <a:avLst/>
          </a:prstGeom>
        </p:spPr>
      </p:pic>
      <p:sp>
        <p:nvSpPr>
          <p:cNvPr id="7" name="TextBox 6"/>
          <p:cNvSpPr txBox="1"/>
          <p:nvPr/>
        </p:nvSpPr>
        <p:spPr>
          <a:xfrm>
            <a:off x="7043289" y="826689"/>
            <a:ext cx="4064000"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Descent</a:t>
            </a:r>
          </a:p>
        </p:txBody>
      </p:sp>
      <p:pic>
        <p:nvPicPr>
          <p:cNvPr id="9" name="Picture 8" descr="This figure shows a line chart of the mean ramp descent times for different user groups for each of the ramp conditions. All ramp conditions are highlighted because ramp descent times were consistently low for all user groups across all ramp conditions." title="Figure of Study 2 Descent Times"/>
          <p:cNvPicPr/>
          <p:nvPr/>
        </p:nvPicPr>
        <p:blipFill rotWithShape="1">
          <a:blip r:embed="rId4" cstate="email">
            <a:extLst>
              <a:ext uri="{28A0092B-C50C-407E-A947-70E740481C1C}">
                <a14:useLocalDpi xmlns:a14="http://schemas.microsoft.com/office/drawing/2010/main"/>
              </a:ext>
            </a:extLst>
          </a:blip>
          <a:srcRect l="185" t="4967" r="2592" b="-148"/>
          <a:stretch/>
        </p:blipFill>
        <p:spPr>
          <a:xfrm>
            <a:off x="6400800" y="1370748"/>
            <a:ext cx="5196468" cy="5491567"/>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2273969" y="6448887"/>
            <a:ext cx="2590247"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C183D7F6-B498-43B3-948B-1728B52AA6E4}">
                <adec:decorative xmlns:adec="http://schemas.microsoft.com/office/drawing/2017/decorative" val="1"/>
              </a:ext>
            </a:extLst>
          </p:cNvPr>
          <p:cNvSpPr/>
          <p:nvPr/>
        </p:nvSpPr>
        <p:spPr>
          <a:xfrm>
            <a:off x="7043289" y="6508995"/>
            <a:ext cx="3568564"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524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0D46751-B496-8C43-B8A1-48200899AB6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(Difficulty Ramp Ascent)</a:t>
            </a:r>
          </a:p>
        </p:txBody>
      </p:sp>
      <p:pic>
        <p:nvPicPr>
          <p:cNvPr id="5" name="Content Placeholder 4" descr="This figure shows a box plot of  difficulty ratings for different user groups for each of the ramp conditions. Ease of ramp use trended higher for ramp conditions involving curbs for each of the user groups, with ramp deployment conditions to six inch and eight inch curbs rated as at least moderately easy by all user groups. These conditions are highlighted in the figure." title="Figure of Study 2 Difficult Ratings"/>
          <p:cNvPicPr>
            <a:picLocks noGrp="1"/>
          </p:cNvPicPr>
          <p:nvPr>
            <p:ph idx="1"/>
          </p:nvPr>
        </p:nvPicPr>
        <p:blipFill>
          <a:blip r:embed="rId3" cstate="email">
            <a:extLst>
              <a:ext uri="{28A0092B-C50C-407E-A947-70E740481C1C}">
                <a14:useLocalDpi xmlns:a14="http://schemas.microsoft.com/office/drawing/2010/main"/>
              </a:ext>
            </a:extLst>
          </a:blip>
          <a:stretch>
            <a:fillRect/>
          </a:stretch>
        </p:blipFill>
        <p:spPr>
          <a:xfrm>
            <a:off x="1408593" y="1703148"/>
            <a:ext cx="9941668" cy="4256554"/>
          </a:xfrm>
          <a:prstGeom prst="rect">
            <a:avLst/>
          </a:prstGeom>
        </p:spPr>
      </p:pic>
      <p:sp>
        <p:nvSpPr>
          <p:cNvPr id="4" name="Rectangle 3">
            <a:extLst>
              <a:ext uri="{C183D7F6-B498-43B3-948B-1728B52AA6E4}">
                <adec:decorative xmlns:adec="http://schemas.microsoft.com/office/drawing/2017/decorative" val="1"/>
              </a:ext>
            </a:extLst>
          </p:cNvPr>
          <p:cNvSpPr/>
          <p:nvPr/>
        </p:nvSpPr>
        <p:spPr>
          <a:xfrm>
            <a:off x="2923674" y="5510424"/>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3970422" y="5510423"/>
            <a:ext cx="981680" cy="2166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C183D7F6-B498-43B3-948B-1728B52AA6E4}">
                <adec:decorative xmlns:adec="http://schemas.microsoft.com/office/drawing/2017/decorative" val="1"/>
              </a:ext>
            </a:extLst>
          </p:cNvPr>
          <p:cNvSpPr/>
          <p:nvPr/>
        </p:nvSpPr>
        <p:spPr>
          <a:xfrm>
            <a:off x="6014892" y="5526585"/>
            <a:ext cx="510235"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C183D7F6-B498-43B3-948B-1728B52AA6E4}">
                <adec:decorative xmlns:adec="http://schemas.microsoft.com/office/drawing/2017/decorative" val="1"/>
              </a:ext>
            </a:extLst>
          </p:cNvPr>
          <p:cNvSpPr/>
          <p:nvPr/>
        </p:nvSpPr>
        <p:spPr>
          <a:xfrm>
            <a:off x="7513931" y="5526585"/>
            <a:ext cx="523163"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C183D7F6-B498-43B3-948B-1728B52AA6E4}">
                <adec:decorative xmlns:adec="http://schemas.microsoft.com/office/drawing/2017/decorative" val="1"/>
              </a:ext>
            </a:extLst>
          </p:cNvPr>
          <p:cNvSpPr/>
          <p:nvPr/>
        </p:nvSpPr>
        <p:spPr>
          <a:xfrm>
            <a:off x="9031707" y="5522515"/>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0" name="Straight Connector 9">
            <a:extLst>
              <a:ext uri="{C183D7F6-B498-43B3-948B-1728B52AA6E4}">
                <adec:decorative xmlns:adec="http://schemas.microsoft.com/office/drawing/2017/decorative" val="1"/>
              </a:ext>
            </a:extLst>
          </p:cNvPr>
          <p:cNvCxnSpPr/>
          <p:nvPr/>
        </p:nvCxnSpPr>
        <p:spPr>
          <a:xfrm>
            <a:off x="1966266" y="2983831"/>
            <a:ext cx="7851502" cy="0"/>
          </a:xfrm>
          <a:prstGeom prst="line">
            <a:avLst/>
          </a:prstGeom>
          <a:ln w="50800">
            <a:solidFill>
              <a:srgbClr val="00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90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492684" cy="5899150"/>
          </a:xfrm>
        </p:spPr>
        <p:txBody>
          <a:bodyPr anchor="ctr">
            <a:normAutofit lnSpcReduction="10000"/>
          </a:bodyPr>
          <a:lstStyle/>
          <a:p>
            <a:r>
              <a:rPr lang="en-US"/>
              <a:t>Presentations</a:t>
            </a:r>
          </a:p>
          <a:p>
            <a:pPr lvl="1"/>
            <a:r>
              <a:rPr lang="en-US"/>
              <a:t>U. S. Access Board – Randall Duchesneau</a:t>
            </a:r>
          </a:p>
          <a:p>
            <a:pPr lvl="1"/>
            <a:r>
              <a:rPr lang="en-US"/>
              <a:t>University at Buffalo – Dr. Victor Paquet</a:t>
            </a:r>
          </a:p>
          <a:p>
            <a:pPr lvl="1"/>
            <a:r>
              <a:rPr lang="en-US"/>
              <a:t>Q &amp; A</a:t>
            </a:r>
          </a:p>
          <a:p>
            <a:pPr lvl="1"/>
            <a:r>
              <a:rPr lang="en-US"/>
              <a:t>NMEDA – Amy Schoppman</a:t>
            </a:r>
          </a:p>
          <a:p>
            <a:pPr lvl="1"/>
            <a:r>
              <a:rPr lang="en-US"/>
              <a:t>BraunAbility – Kevin Frayne</a:t>
            </a:r>
          </a:p>
          <a:p>
            <a:pPr lvl="1"/>
            <a:r>
              <a:rPr lang="en-US"/>
              <a:t>Q &amp; A</a:t>
            </a:r>
          </a:p>
          <a:p>
            <a:r>
              <a:rPr lang="en-US"/>
              <a:t>Open Dialogue</a:t>
            </a:r>
          </a:p>
          <a:p>
            <a:r>
              <a:rPr lang="en-US"/>
              <a:t>Dialogue continues online</a:t>
            </a:r>
          </a:p>
          <a:p>
            <a:pPr lvl="1"/>
            <a:r>
              <a:rPr lang="en-US" sz="2400">
                <a:hlinkClick r:id="rId2"/>
              </a:rPr>
              <a:t>https://transportationinnovation.ideascale.com/</a:t>
            </a:r>
            <a:endParaRPr lang="en-US" sz="2400"/>
          </a:p>
          <a:p>
            <a:pPr lvl="1"/>
            <a:endParaRPr lang="en-US" sz="2400"/>
          </a:p>
          <a:p>
            <a:pPr marL="228600" lvl="1" indent="0">
              <a:buNone/>
            </a:pPr>
            <a:r>
              <a:rPr lang="en-US" sz="2400" i="1"/>
              <a:t>PowerPoint slides available for download at:</a:t>
            </a:r>
          </a:p>
          <a:p>
            <a:pPr marL="457200" lvl="1" indent="0">
              <a:buNone/>
            </a:pPr>
            <a:r>
              <a:rPr lang="en-US" sz="2400">
                <a:hlinkClick r:id="rId3"/>
              </a:rPr>
              <a:t>https://www.access-board.gov/av/</a:t>
            </a:r>
            <a:r>
              <a:rPr lang="en-US" sz="2400"/>
              <a:t>  </a:t>
            </a:r>
          </a:p>
        </p:txBody>
      </p:sp>
      <p:sp>
        <p:nvSpPr>
          <p:cNvPr id="13" name="Text Placeholder 12">
            <a:extLst>
              <a:ext uri="{FF2B5EF4-FFF2-40B4-BE49-F238E27FC236}">
                <a16:creationId xmlns:a16="http://schemas.microsoft.com/office/drawing/2014/main" id="{6DEF14DF-2883-4C99-86CF-D000CD502ACB}"/>
              </a:ext>
              <a:ext uri="{C183D7F6-B498-43B3-948B-1728B52AA6E4}">
                <adec:decorative xmlns:adec="http://schemas.microsoft.com/office/drawing/2017/decorative" val="1"/>
              </a:ext>
            </a:extLst>
          </p:cNvPr>
          <p:cNvSpPr>
            <a:spLocks noGrp="1"/>
          </p:cNvSpPr>
          <p:nvPr>
            <p:ph type="body" sz="half" idx="2"/>
          </p:nvPr>
        </p:nvSpPr>
        <p:spPr/>
        <p:txBody>
          <a:bodyPr/>
          <a:lstStyle/>
          <a:p>
            <a:endParaRPr lang="en-US"/>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latin typeface="+mn-lt"/>
              </a:rPr>
              <a:t>Study 2: Other Findings</a:t>
            </a:r>
          </a:p>
        </p:txBody>
      </p:sp>
      <p:sp>
        <p:nvSpPr>
          <p:cNvPr id="3" name="Content Placeholder 2"/>
          <p:cNvSpPr>
            <a:spLocks noGrp="1"/>
          </p:cNvSpPr>
          <p:nvPr>
            <p:ph idx="1"/>
          </p:nvPr>
        </p:nvSpPr>
        <p:spPr>
          <a:xfrm>
            <a:off x="465328" y="1422489"/>
            <a:ext cx="10515600" cy="5266410"/>
          </a:xfrm>
        </p:spPr>
        <p:txBody>
          <a:bodyPr>
            <a:normAutofit/>
          </a:bodyPr>
          <a:lstStyle/>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20% of manual wheelchair users need assistance even on a 4.5 inch curb (steepest segment measures 1:7.5). </a:t>
            </a:r>
          </a:p>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The challenging grade break conditions created with older (two-segment) ramps were alleviated by the three-segment ramp design. </a:t>
            </a:r>
          </a:p>
          <a:p>
            <a:pPr>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Ramps should be designed to be at floor grade within the bus (i.e., do not cut into floor) to reduce trip and fall hazards and maximize clear spaces for turning and maneuvering.</a:t>
            </a:r>
          </a:p>
        </p:txBody>
      </p:sp>
    </p:spTree>
    <p:extLst>
      <p:ext uri="{BB962C8B-B14F-4D97-AF65-F5344CB8AC3E}">
        <p14:creationId xmlns:p14="http://schemas.microsoft.com/office/powerpoint/2010/main" val="9160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Research Implications for Self-Driving Vehicles</a:t>
            </a:r>
          </a:p>
        </p:txBody>
      </p:sp>
      <p:sp>
        <p:nvSpPr>
          <p:cNvPr id="3" name="Content Placeholder 2"/>
          <p:cNvSpPr>
            <a:spLocks noGrp="1"/>
          </p:cNvSpPr>
          <p:nvPr>
            <p:ph idx="1"/>
          </p:nvPr>
        </p:nvSpPr>
        <p:spPr>
          <a:xfrm>
            <a:off x="465328" y="1422487"/>
            <a:ext cx="6862398" cy="5579561"/>
          </a:xfrm>
        </p:spPr>
        <p:txBody>
          <a:bodyPr>
            <a:normAutofit/>
          </a:bodyPr>
          <a:lstStyle/>
          <a:p>
            <a:pPr lvl="0">
              <a:lnSpc>
                <a:spcPct val="100000"/>
              </a:lnSpc>
              <a:spcBef>
                <a:spcPts val="1200"/>
              </a:spcBef>
              <a:spcAft>
                <a:spcPts val="1200"/>
              </a:spcAft>
              <a:buFont typeface="Wingdings" panose="05000000000000000000" pitchFamily="2" charset="2"/>
              <a:buChar char="§"/>
            </a:pPr>
            <a:r>
              <a:rPr lang="en-US" sz="2800">
                <a:solidFill>
                  <a:srgbClr val="666666"/>
                </a:solidFill>
                <a:latin typeface="Arial" panose="020B0604020202020204"/>
              </a:rPr>
              <a:t>Our work supports a maximum slope for transit ramps of 1:6, with less severe slopes preferred to support independent ascent of manual wheelchair users.</a:t>
            </a:r>
          </a:p>
          <a:p>
            <a:pPr lvl="0">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With a 1:6 maximum condition at street level, any environmental facilitation will support easier entry and exit: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Deploy ramp to curb wherever possible, and ideally at corners or sidewalks that have enough clear space.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Standardize pick-up and drop-off conditions to allow loading to curb.</a:t>
            </a:r>
          </a:p>
        </p:txBody>
      </p:sp>
      <p:pic>
        <p:nvPicPr>
          <p:cNvPr id="5" name="Picture 4" descr="This illustration is a photograph of a shuttle sized self-driving vehicle with side door open and ramp deployed to curb." title="Photograph of Self-Driving Shutt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5690" y="1422488"/>
            <a:ext cx="4330982" cy="2898991"/>
          </a:xfrm>
          <a:prstGeom prst="rect">
            <a:avLst/>
          </a:prstGeom>
        </p:spPr>
      </p:pic>
    </p:spTree>
    <p:extLst>
      <p:ext uri="{BB962C8B-B14F-4D97-AF65-F5344CB8AC3E}">
        <p14:creationId xmlns:p14="http://schemas.microsoft.com/office/powerpoint/2010/main" val="209419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D480A-E69A-4840-9FCD-E4A7F004CEA7}"/>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Other Implications for Self-Driving Vehicles</a:t>
            </a:r>
          </a:p>
        </p:txBody>
      </p:sp>
      <p:sp>
        <p:nvSpPr>
          <p:cNvPr id="3" name="Content Placeholder 2"/>
          <p:cNvSpPr>
            <a:spLocks noGrp="1"/>
          </p:cNvSpPr>
          <p:nvPr>
            <p:ph idx="1"/>
          </p:nvPr>
        </p:nvSpPr>
        <p:spPr>
          <a:xfrm>
            <a:off x="340674" y="995050"/>
            <a:ext cx="6774110" cy="5862949"/>
          </a:xfrm>
        </p:spPr>
        <p:txBody>
          <a:bodyPr>
            <a:normAutofit fontScale="85000" lnSpcReduction="10000"/>
          </a:bodyPr>
          <a:lstStyle/>
          <a:p>
            <a:pPr lvl="0">
              <a:lnSpc>
                <a:spcPct val="110000"/>
              </a:lnSpc>
              <a:spcBef>
                <a:spcPts val="0"/>
              </a:spcBef>
              <a:buFont typeface="Wingdings" panose="05000000000000000000" pitchFamily="2" charset="2"/>
              <a:buChar char="§"/>
            </a:pPr>
            <a:r>
              <a:rPr lang="en-US" sz="3300">
                <a:solidFill>
                  <a:srgbClr val="666666"/>
                </a:solidFill>
                <a:latin typeface="Arial" panose="020B0604020202020204"/>
              </a:rPr>
              <a:t>Automatic door and ramp deployment needs to be addressed.</a:t>
            </a:r>
          </a:p>
          <a:p>
            <a:pPr lvl="1">
              <a:lnSpc>
                <a:spcPct val="110000"/>
              </a:lnSpc>
              <a:spcBef>
                <a:spcPts val="0"/>
              </a:spcBef>
            </a:pPr>
            <a:r>
              <a:rPr lang="en-US" sz="2600">
                <a:solidFill>
                  <a:srgbClr val="666666"/>
                </a:solidFill>
                <a:latin typeface="Arial" panose="020B0604020202020204"/>
              </a:rPr>
              <a:t>Treat each passenger similarly </a:t>
            </a:r>
          </a:p>
          <a:p>
            <a:pPr lvl="1">
              <a:lnSpc>
                <a:spcPct val="110000"/>
              </a:lnSpc>
              <a:spcBef>
                <a:spcPts val="0"/>
              </a:spcBef>
            </a:pPr>
            <a:r>
              <a:rPr lang="en-US" sz="2600">
                <a:solidFill>
                  <a:srgbClr val="666666"/>
                </a:solidFill>
                <a:latin typeface="Arial" panose="020B0604020202020204"/>
              </a:rPr>
              <a:t>Automate to passengers’ preferences</a:t>
            </a:r>
          </a:p>
          <a:p>
            <a:pPr lvl="1">
              <a:lnSpc>
                <a:spcPct val="110000"/>
              </a:lnSpc>
              <a:spcBef>
                <a:spcPts val="0"/>
              </a:spcBef>
              <a:spcAft>
                <a:spcPts val="1200"/>
              </a:spcAft>
            </a:pPr>
            <a:r>
              <a:rPr lang="en-US" sz="2600">
                <a:solidFill>
                  <a:srgbClr val="666666"/>
                </a:solidFill>
                <a:latin typeface="Arial" panose="020B0604020202020204"/>
              </a:rPr>
              <a:t>Communicate deployment status to passenger</a:t>
            </a:r>
          </a:p>
          <a:p>
            <a:pPr lvl="0">
              <a:lnSpc>
                <a:spcPct val="110000"/>
              </a:lnSpc>
              <a:spcBef>
                <a:spcPts val="0"/>
              </a:spcBef>
              <a:spcAft>
                <a:spcPts val="1200"/>
              </a:spcAft>
              <a:buFont typeface="Wingdings" panose="05000000000000000000" pitchFamily="2" charset="2"/>
              <a:buChar char="§"/>
            </a:pPr>
            <a:r>
              <a:rPr lang="en-US" sz="3300">
                <a:solidFill>
                  <a:srgbClr val="666666"/>
                </a:solidFill>
                <a:latin typeface="Arial" panose="020B0604020202020204"/>
              </a:rPr>
              <a:t>Appropriate ramp storage is challenging, but possible.</a:t>
            </a:r>
          </a:p>
          <a:p>
            <a:pPr lvl="0">
              <a:lnSpc>
                <a:spcPct val="100000"/>
              </a:lnSpc>
              <a:spcBef>
                <a:spcPts val="0"/>
              </a:spcBef>
              <a:buFont typeface="Wingdings" panose="05000000000000000000" pitchFamily="2" charset="2"/>
              <a:buChar char="§"/>
            </a:pPr>
            <a:r>
              <a:rPr lang="en-US" sz="3300">
                <a:solidFill>
                  <a:srgbClr val="666666"/>
                </a:solidFill>
                <a:latin typeface="Arial" panose="020B0604020202020204"/>
              </a:rPr>
              <a:t>The pick-up and drop-off location ideally will be curb height but must have enough clearance to allow passengers to maneuver onto and off of the ramp easily.</a:t>
            </a:r>
          </a:p>
          <a:p>
            <a:pPr lvl="1">
              <a:lnSpc>
                <a:spcPct val="110000"/>
              </a:lnSpc>
              <a:spcBef>
                <a:spcPts val="0"/>
              </a:spcBef>
            </a:pPr>
            <a:r>
              <a:rPr lang="en-US" sz="2600">
                <a:solidFill>
                  <a:srgbClr val="666666"/>
                </a:solidFill>
                <a:latin typeface="Arial" panose="020B0604020202020204"/>
              </a:rPr>
              <a:t>E.g., Avoid deploying halfway onto a narrow sidewalk</a:t>
            </a:r>
          </a:p>
        </p:txBody>
      </p:sp>
      <p:pic>
        <p:nvPicPr>
          <p:cNvPr id="5" name="Picture 4" descr="This illustration is a photograph of a taxi sized self-driving vehicle with passenger side door open and ramp deployed to curb." title="Photograph of Self-Driving Taxi"/>
          <p:cNvPicPr>
            <a:picLocks noChangeAspect="1"/>
          </p:cNvPicPr>
          <p:nvPr/>
        </p:nvPicPr>
        <p:blipFill>
          <a:blip r:embed="rId3"/>
          <a:stretch>
            <a:fillRect/>
          </a:stretch>
        </p:blipFill>
        <p:spPr>
          <a:xfrm>
            <a:off x="7217436" y="1656849"/>
            <a:ext cx="4065928" cy="3654188"/>
          </a:xfrm>
          <a:prstGeom prst="rect">
            <a:avLst/>
          </a:prstGeom>
        </p:spPr>
      </p:pic>
    </p:spTree>
    <p:extLst>
      <p:ext uri="{BB962C8B-B14F-4D97-AF65-F5344CB8AC3E}">
        <p14:creationId xmlns:p14="http://schemas.microsoft.com/office/powerpoint/2010/main" val="325915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lstStyle/>
          <a:p>
            <a:r>
              <a:rPr lang="en-US"/>
              <a:t>Sponsor</a:t>
            </a:r>
          </a:p>
        </p:txBody>
      </p:sp>
      <p:sp>
        <p:nvSpPr>
          <p:cNvPr id="5" name="Text Placeholder 4"/>
          <p:cNvSpPr>
            <a:spLocks noGrp="1"/>
          </p:cNvSpPr>
          <p:nvPr>
            <p:ph type="body" sz="quarter" idx="10"/>
          </p:nvPr>
        </p:nvSpPr>
        <p:spPr>
          <a:xfrm>
            <a:off x="250153" y="1666167"/>
            <a:ext cx="8485633" cy="3673276"/>
          </a:xfrm>
        </p:spPr>
        <p:txBody>
          <a:bodyPr>
            <a:normAutofit fontScale="70000" lnSpcReduction="20000"/>
          </a:bodyPr>
          <a:lstStyle/>
          <a:p>
            <a:pPr>
              <a:lnSpc>
                <a:spcPct val="160000"/>
              </a:lnSpc>
              <a:spcAft>
                <a:spcPts val="600"/>
              </a:spcAft>
            </a:pPr>
            <a:r>
              <a:rPr lang="en-US" b="1"/>
              <a:t>This presentation was funded in part by grants from the National Institute on Disability, Independent Living, and Rehabilitation Research (NIDILRR) grant numbers H133E080019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551261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723682"/>
            <a:ext cx="6638544" cy="942485"/>
          </a:xfrm>
        </p:spPr>
        <p:txBody>
          <a:bodyPr>
            <a:normAutofit fontScale="90000"/>
          </a:bodyPr>
          <a:lstStyle/>
          <a:p>
            <a:r>
              <a:rPr lang="en-US"/>
              <a:t>Questions/</a:t>
            </a:r>
            <a:br>
              <a:rPr lang="en-US"/>
            </a:br>
            <a:r>
              <a:rPr lang="en-US"/>
              <a:t>Comments</a:t>
            </a:r>
          </a:p>
        </p:txBody>
      </p:sp>
      <p:sp>
        <p:nvSpPr>
          <p:cNvPr id="5" name="Text Placeholder 4"/>
          <p:cNvSpPr>
            <a:spLocks noGrp="1"/>
          </p:cNvSpPr>
          <p:nvPr>
            <p:ph type="body" sz="quarter" idx="10"/>
          </p:nvPr>
        </p:nvSpPr>
        <p:spPr>
          <a:xfrm>
            <a:off x="250153" y="1845781"/>
            <a:ext cx="8485633" cy="3673276"/>
          </a:xfrm>
        </p:spPr>
        <p:txBody>
          <a:bodyPr>
            <a:normAutofit/>
          </a:bodyPr>
          <a:lstStyle/>
          <a:p>
            <a:pPr>
              <a:lnSpc>
                <a:spcPct val="160000"/>
              </a:lnSpc>
              <a:spcAft>
                <a:spcPts val="600"/>
              </a:spcAft>
            </a:pPr>
            <a:r>
              <a:rPr lang="en-US" b="1"/>
              <a:t>Victor Paquet, Sc.D.</a:t>
            </a:r>
          </a:p>
          <a:p>
            <a:pPr>
              <a:lnSpc>
                <a:spcPct val="100000"/>
              </a:lnSpc>
              <a:spcAft>
                <a:spcPts val="600"/>
              </a:spcAft>
            </a:pPr>
            <a:r>
              <a:rPr lang="en-US" sz="2600"/>
              <a:t>Center for Inclusive Design and Environmental Access</a:t>
            </a:r>
          </a:p>
          <a:p>
            <a:pPr>
              <a:lnSpc>
                <a:spcPct val="100000"/>
              </a:lnSpc>
              <a:spcAft>
                <a:spcPts val="600"/>
              </a:spcAft>
            </a:pPr>
            <a:r>
              <a:rPr lang="en-US" sz="2600"/>
              <a:t>University at Buffalo, Department of Industrial and Systems Engineering</a:t>
            </a:r>
          </a:p>
          <a:p>
            <a:pPr>
              <a:lnSpc>
                <a:spcPct val="100000"/>
              </a:lnSpc>
              <a:spcAft>
                <a:spcPts val="600"/>
              </a:spcAft>
            </a:pPr>
            <a:r>
              <a:rPr lang="en-US" sz="2600"/>
              <a:t>341 Bell Hall | Amherst, NY 14221</a:t>
            </a:r>
          </a:p>
          <a:p>
            <a:pPr>
              <a:lnSpc>
                <a:spcPct val="100000"/>
              </a:lnSpc>
              <a:spcAft>
                <a:spcPts val="600"/>
              </a:spcAft>
            </a:pPr>
            <a:r>
              <a:rPr lang="en-US" sz="2600"/>
              <a:t>vpaquet@buffalo.edu</a:t>
            </a:r>
          </a:p>
          <a:p>
            <a:pPr>
              <a:lnSpc>
                <a:spcPct val="100000"/>
              </a:lnSpc>
              <a:spcAft>
                <a:spcPts val="600"/>
              </a:spcAft>
            </a:pPr>
            <a:endParaRPr lang="en-US" b="1"/>
          </a:p>
        </p:txBody>
      </p:sp>
    </p:spTree>
    <p:extLst>
      <p:ext uri="{BB962C8B-B14F-4D97-AF65-F5344CB8AC3E}">
        <p14:creationId xmlns:p14="http://schemas.microsoft.com/office/powerpoint/2010/main" val="330216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Amy Schoppman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Director of Governmental Affairs</a:t>
            </a:r>
          </a:p>
          <a:p>
            <a:pPr marL="0" indent="0">
              <a:buNone/>
            </a:pPr>
            <a:r>
              <a:rPr lang="en-US" sz="2000"/>
              <a:t>National Mobility Equipment Dealers Association</a:t>
            </a:r>
          </a:p>
          <a:p>
            <a:pPr marL="0" indent="0">
              <a:buNone/>
            </a:pPr>
            <a:r>
              <a:rPr lang="en-US" sz="2000"/>
              <a:t>(NMEDA)</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Amy Schoppman, a tall white woman with long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86C4B27-9473-4C18-A081-6B7E487A5183}"/>
              </a:ext>
            </a:extLst>
          </p:cNvPr>
          <p:cNvSpPr>
            <a:spLocks noGrp="1"/>
          </p:cNvSpPr>
          <p:nvPr>
            <p:ph type="sldNum" sz="quarter" idx="12"/>
          </p:nvPr>
        </p:nvSpPr>
        <p:spPr/>
        <p:txBody>
          <a:bodyPr/>
          <a:lstStyle/>
          <a:p>
            <a:fld id="{7705BDCA-5594-4972-87B5-AB3059BF9480}" type="slidenum">
              <a:rPr lang="en-US" smtClean="0"/>
              <a:t>35</a:t>
            </a:fld>
            <a:endParaRPr lang="en-US"/>
          </a:p>
        </p:txBody>
      </p:sp>
    </p:spTree>
    <p:extLst>
      <p:ext uri="{BB962C8B-B14F-4D97-AF65-F5344CB8AC3E}">
        <p14:creationId xmlns:p14="http://schemas.microsoft.com/office/powerpoint/2010/main" val="34547766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6B6E7-5EC8-4112-BB88-E84BED237DF2}"/>
              </a:ext>
            </a:extLst>
          </p:cNvPr>
          <p:cNvSpPr>
            <a:spLocks noGrp="1"/>
          </p:cNvSpPr>
          <p:nvPr>
            <p:ph type="title" idx="4294967295"/>
          </p:nvPr>
        </p:nvSpPr>
        <p:spPr>
          <a:xfrm>
            <a:off x="491836" y="0"/>
            <a:ext cx="10515600" cy="1325563"/>
          </a:xfrm>
        </p:spPr>
        <p:txBody>
          <a:bodyPr>
            <a:normAutofit/>
          </a:bodyPr>
          <a:lstStyle/>
          <a:p>
            <a:r>
              <a:rPr lang="en-US" sz="3200"/>
              <a:t>National Mobility Equipment Dealers Association</a:t>
            </a:r>
          </a:p>
        </p:txBody>
      </p:sp>
      <p:pic>
        <p:nvPicPr>
          <p:cNvPr id="3" name="Picture 2" descr="Text reading: Automotive mobility solutions, driving independence, www.nmeda.com, and a picture of a wheelchair accessible minivan">
            <a:extLst>
              <a:ext uri="{FF2B5EF4-FFF2-40B4-BE49-F238E27FC236}">
                <a16:creationId xmlns:a16="http://schemas.microsoft.com/office/drawing/2014/main" id="{B8DB9FFC-CF4D-4F6D-9C02-3944BBF07D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657" y="5577738"/>
            <a:ext cx="10559143" cy="1143737"/>
          </a:xfrm>
          <a:prstGeom prst="rect">
            <a:avLst/>
          </a:prstGeom>
        </p:spPr>
      </p:pic>
      <p:pic>
        <p:nvPicPr>
          <p:cNvPr id="4" name="Picture 10" descr="NMEDA logo">
            <a:extLst>
              <a:ext uri="{FF2B5EF4-FFF2-40B4-BE49-F238E27FC236}">
                <a16:creationId xmlns:a16="http://schemas.microsoft.com/office/drawing/2014/main" id="{9D8A6072-F8BA-4976-92EA-7D52B54E4F6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83917" y="2067607"/>
            <a:ext cx="2824163" cy="2722786"/>
          </a:xfrm>
          <a:prstGeom prst="rect">
            <a:avLst/>
          </a:prstGeom>
          <a:noFill/>
          <a:ln w="9525">
            <a:noFill/>
            <a:miter lim="800000"/>
            <a:headEnd/>
            <a:tailEnd/>
          </a:ln>
        </p:spPr>
      </p:pic>
      <p:pic>
        <p:nvPicPr>
          <p:cNvPr id="6" name="Picture 5">
            <a:extLst>
              <a:ext uri="{FF2B5EF4-FFF2-40B4-BE49-F238E27FC236}">
                <a16:creationId xmlns:a16="http://schemas.microsoft.com/office/drawing/2014/main" id="{74AE2BC9-E7A3-454B-B416-52BDAD04BF2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1176353"/>
          </a:xfrm>
          <a:prstGeom prst="rect">
            <a:avLst/>
          </a:prstGeom>
        </p:spPr>
      </p:pic>
      <p:sp>
        <p:nvSpPr>
          <p:cNvPr id="2" name="Slide Number Placeholder 1">
            <a:extLst>
              <a:ext uri="{FF2B5EF4-FFF2-40B4-BE49-F238E27FC236}">
                <a16:creationId xmlns:a16="http://schemas.microsoft.com/office/drawing/2014/main" id="{1CC95FC6-E8A2-44CC-B567-B5590E956F56}"/>
              </a:ext>
            </a:extLst>
          </p:cNvPr>
          <p:cNvSpPr>
            <a:spLocks noGrp="1"/>
          </p:cNvSpPr>
          <p:nvPr>
            <p:ph type="sldNum" sz="quarter" idx="12"/>
          </p:nvPr>
        </p:nvSpPr>
        <p:spPr/>
        <p:txBody>
          <a:bodyPr/>
          <a:lstStyle/>
          <a:p>
            <a:fld id="{7705BDCA-5594-4972-87B5-AB3059BF9480}" type="slidenum">
              <a:rPr lang="en-US" smtClean="0"/>
              <a:t>36</a:t>
            </a:fld>
            <a:endParaRPr lang="en-US"/>
          </a:p>
        </p:txBody>
      </p:sp>
    </p:spTree>
    <p:extLst>
      <p:ext uri="{BB962C8B-B14F-4D97-AF65-F5344CB8AC3E}">
        <p14:creationId xmlns:p14="http://schemas.microsoft.com/office/powerpoint/2010/main" val="3523664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Kevin Frayne</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400"/>
              <a:t>Director of Advanced Mobility Solutions</a:t>
            </a:r>
          </a:p>
          <a:p>
            <a:pPr marL="0" indent="0">
              <a:buNone/>
            </a:pPr>
            <a:r>
              <a:rPr lang="en-US" sz="2400"/>
              <a:t>BraunAbility</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Kevin Frayne, a white man with brown hair and a big smile">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print">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1643F3C-8EDC-4861-A5D0-1A940C5E69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4800468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D23EF-7D27-48C5-8070-EEA905FDCF6A}"/>
              </a:ext>
            </a:extLst>
          </p:cNvPr>
          <p:cNvSpPr txBox="1">
            <a:spLocks noGrp="1"/>
          </p:cNvSpPr>
          <p:nvPr>
            <p:ph type="title" idx="4294967295"/>
          </p:nvPr>
        </p:nvSpPr>
        <p:spPr>
          <a:xfrm>
            <a:off x="0" y="5565338"/>
            <a:ext cx="10558788" cy="646331"/>
          </a:xfrm>
          <a:prstGeom prst="rect">
            <a:avLst/>
          </a:prstGeom>
          <a:solidFill>
            <a:schemeClr val="bg1">
              <a:alpha val="88000"/>
            </a:schemeClr>
          </a:solidFill>
          <a:ln>
            <a:noFill/>
            <a:prstDash/>
          </a:ln>
          <a:effectLst>
            <a:softEdge rad="63500"/>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1200" cap="none" spc="0" normalizeH="0" baseline="0" noProof="0">
                <a:ln>
                  <a:noFill/>
                </a:ln>
                <a:solidFill>
                  <a:prstClr val="black"/>
                </a:solidFill>
                <a:effectLst/>
                <a:uLnTx/>
                <a:uFillTx/>
                <a:latin typeface="Calibri" panose="020F0502020204030204"/>
                <a:ea typeface="MS PGothic" pitchFamily="34" charset="-128"/>
                <a:cs typeface="Arial" pitchFamily="34" charset="0"/>
              </a:rPr>
              <a:t>Kevin Frayne,  Director of Advanced Mobility Solutions</a:t>
            </a:r>
          </a:p>
        </p:txBody>
      </p:sp>
      <p:pic>
        <p:nvPicPr>
          <p:cNvPr id="2" name="Picture 1" descr="Man sitting in wheelchair outside a red SUV with wheelchair ramp deployed">
            <a:extLst>
              <a:ext uri="{FF2B5EF4-FFF2-40B4-BE49-F238E27FC236}">
                <a16:creationId xmlns:a16="http://schemas.microsoft.com/office/drawing/2014/main" id="{511F6946-78FD-49E5-BC77-258A3B69B6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8D139FA-C20E-460C-B507-1640B6D371B3}"/>
              </a:ext>
              <a:ext uri="{C183D7F6-B498-43B3-948B-1728B52AA6E4}">
                <adec:decorative xmlns:adec="http://schemas.microsoft.com/office/drawing/2017/decorative" val="1"/>
              </a:ext>
            </a:extLst>
          </p:cNvPr>
          <p:cNvSpPr/>
          <p:nvPr/>
        </p:nvSpPr>
        <p:spPr>
          <a:xfrm>
            <a:off x="0" y="6211669"/>
            <a:ext cx="8541488" cy="646331"/>
          </a:xfrm>
          <a:prstGeom prst="rect">
            <a:avLst/>
          </a:prstGeom>
          <a:gradFill flip="none" rotWithShape="1">
            <a:gsLst>
              <a:gs pos="0">
                <a:schemeClr val="bg1">
                  <a:shade val="30000"/>
                  <a:satMod val="115000"/>
                  <a:alpha val="0"/>
                </a:schemeClr>
              </a:gs>
              <a:gs pos="61000">
                <a:schemeClr val="bg1">
                  <a:shade val="67500"/>
                  <a:satMod val="115000"/>
                </a:schemeClr>
              </a:gs>
              <a:gs pos="66000">
                <a:schemeClr val="bg1">
                  <a:shade val="100000"/>
                  <a:satMod val="115000"/>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raunAbility Logo">
            <a:extLst>
              <a:ext uri="{FF2B5EF4-FFF2-40B4-BE49-F238E27FC236}">
                <a16:creationId xmlns:a16="http://schemas.microsoft.com/office/drawing/2014/main" id="{E1F2B34A-5416-420E-89B8-20F227ED56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6903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78A9-5730-4758-A15E-807032703B64}"/>
              </a:ext>
            </a:extLst>
          </p:cNvPr>
          <p:cNvSpPr>
            <a:spLocks noGrp="1"/>
          </p:cNvSpPr>
          <p:nvPr>
            <p:ph type="title"/>
          </p:nvPr>
        </p:nvSpPr>
        <p:spPr>
          <a:xfrm>
            <a:off x="311702" y="337492"/>
            <a:ext cx="9162182" cy="845549"/>
          </a:xfrm>
          <a:noFill/>
          <a:effectLst>
            <a:softEdge rad="127000"/>
          </a:effectLst>
        </p:spPr>
        <p:txBody>
          <a:bodyPr>
            <a:normAutofit/>
          </a:bodyPr>
          <a:lstStyle/>
          <a:p>
            <a:pPr marL="173038"/>
            <a:r>
              <a:rPr lang="en-US" b="1" i="1">
                <a:solidFill>
                  <a:schemeClr val="tx1">
                    <a:lumMod val="75000"/>
                    <a:lumOff val="25000"/>
                  </a:schemeClr>
                </a:solidFill>
                <a:latin typeface="+mn-lt"/>
              </a:rPr>
              <a:t>Accessible Transportation Milestones</a:t>
            </a:r>
          </a:p>
        </p:txBody>
      </p:sp>
      <p:sp>
        <p:nvSpPr>
          <p:cNvPr id="4" name="TextBox 3">
            <a:extLst>
              <a:ext uri="{FF2B5EF4-FFF2-40B4-BE49-F238E27FC236}">
                <a16:creationId xmlns:a16="http://schemas.microsoft.com/office/drawing/2014/main" id="{920EE0BB-5A19-4D46-A5CB-2167865B825A}"/>
              </a:ext>
            </a:extLst>
          </p:cNvPr>
          <p:cNvSpPr txBox="1"/>
          <p:nvPr/>
        </p:nvSpPr>
        <p:spPr>
          <a:xfrm>
            <a:off x="932845" y="4632835"/>
            <a:ext cx="1513115"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1966</a:t>
            </a:r>
          </a:p>
        </p:txBody>
      </p:sp>
      <p:sp>
        <p:nvSpPr>
          <p:cNvPr id="3" name="TextBox 2">
            <a:extLst>
              <a:ext uri="{FF2B5EF4-FFF2-40B4-BE49-F238E27FC236}">
                <a16:creationId xmlns:a16="http://schemas.microsoft.com/office/drawing/2014/main" id="{FC41585C-9A6A-4609-8B28-3529A18771AE}"/>
              </a:ext>
            </a:extLst>
          </p:cNvPr>
          <p:cNvSpPr txBox="1"/>
          <p:nvPr/>
        </p:nvSpPr>
        <p:spPr>
          <a:xfrm>
            <a:off x="1119963" y="3565451"/>
            <a:ext cx="183255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Ralph Braun</a:t>
            </a:r>
          </a:p>
        </p:txBody>
      </p:sp>
      <p:pic>
        <p:nvPicPr>
          <p:cNvPr id="6" name="Content Placeholder 10" descr="Vintage photo of Ralph Braun riding motorized scooter on lift at rear of an old mail truck">
            <a:extLst>
              <a:ext uri="{FF2B5EF4-FFF2-40B4-BE49-F238E27FC236}">
                <a16:creationId xmlns:a16="http://schemas.microsoft.com/office/drawing/2014/main" id="{B76BBCF4-C77D-4A7A-98A2-2D51C05B8E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697" y="1589215"/>
            <a:ext cx="2891413" cy="2891413"/>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48BDF3D7-FC58-47CE-AB9B-9F223F770FCC}"/>
              </a:ext>
            </a:extLst>
          </p:cNvPr>
          <p:cNvSpPr txBox="1"/>
          <p:nvPr/>
        </p:nvSpPr>
        <p:spPr>
          <a:xfrm>
            <a:off x="4892793"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1990</a:t>
            </a:r>
          </a:p>
        </p:txBody>
      </p:sp>
      <p:pic>
        <p:nvPicPr>
          <p:cNvPr id="15" name="Picture 14" descr="Graphic illustrating ADA signing in 1990.">
            <a:extLst>
              <a:ext uri="{FF2B5EF4-FFF2-40B4-BE49-F238E27FC236}">
                <a16:creationId xmlns:a16="http://schemas.microsoft.com/office/drawing/2014/main" id="{ECC738AF-8DF1-4297-BD17-92178D8AB2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96839" y="1596569"/>
            <a:ext cx="4335969" cy="2891413"/>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D119FF5-7208-453D-90D2-3CFE8BCCFE61}"/>
              </a:ext>
              <a:ext uri="{C183D7F6-B498-43B3-948B-1728B52AA6E4}">
                <adec:decorative xmlns:adec="http://schemas.microsoft.com/office/drawing/2017/decorative" val="1"/>
              </a:ext>
            </a:extLst>
          </p:cNvPr>
          <p:cNvSpPr/>
          <p:nvPr/>
        </p:nvSpPr>
        <p:spPr>
          <a:xfrm>
            <a:off x="0" y="6219859"/>
            <a:ext cx="6096000" cy="646331"/>
          </a:xfrm>
          <a:prstGeom prst="rect">
            <a:avLst/>
          </a:prstGeom>
          <a:gradFill flip="none" rotWithShape="1">
            <a:gsLst>
              <a:gs pos="17000">
                <a:srgbClr val="A7B4B9"/>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F3AD360-7289-4878-B7A5-20357DAA9A5B}"/>
              </a:ext>
            </a:extLst>
          </p:cNvPr>
          <p:cNvSpPr txBox="1"/>
          <p:nvPr/>
        </p:nvSpPr>
        <p:spPr>
          <a:xfrm>
            <a:off x="9340171"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202x</a:t>
            </a:r>
          </a:p>
        </p:txBody>
      </p:sp>
      <p:sp>
        <p:nvSpPr>
          <p:cNvPr id="5" name="TextBox 4">
            <a:extLst>
              <a:ext uri="{FF2B5EF4-FFF2-40B4-BE49-F238E27FC236}">
                <a16:creationId xmlns:a16="http://schemas.microsoft.com/office/drawing/2014/main" id="{6973BFF0-7E04-4106-AB9F-6A362B4D3BA9}"/>
              </a:ext>
            </a:extLst>
          </p:cNvPr>
          <p:cNvSpPr txBox="1"/>
          <p:nvPr/>
        </p:nvSpPr>
        <p:spPr>
          <a:xfrm>
            <a:off x="9675628" y="3565451"/>
            <a:ext cx="6765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AVs</a:t>
            </a:r>
          </a:p>
        </p:txBody>
      </p:sp>
      <p:pic>
        <p:nvPicPr>
          <p:cNvPr id="7" name="Picture 6" descr="Conceptual image of an autonomous vehicle">
            <a:extLst>
              <a:ext uri="{FF2B5EF4-FFF2-40B4-BE49-F238E27FC236}">
                <a16:creationId xmlns:a16="http://schemas.microsoft.com/office/drawing/2014/main" id="{0E6EBDB0-86E7-408B-8842-1AC9323F581F}"/>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a:ext>
            </a:extLst>
          </a:blip>
          <a:stretch>
            <a:fillRect/>
          </a:stretch>
        </p:blipFill>
        <p:spPr>
          <a:xfrm>
            <a:off x="7958599" y="1596569"/>
            <a:ext cx="4128947" cy="289141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60A5F99-0565-4669-9E81-6EBC4A6FADDA}"/>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41750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7500" lnSpcReduction="20000"/>
          </a:bodyPr>
          <a:lstStyle/>
          <a:p>
            <a:r>
              <a:rPr lang="en-US"/>
              <a:t>Ask Questions to Presenters</a:t>
            </a:r>
          </a:p>
          <a:p>
            <a:pPr lvl="1"/>
            <a:r>
              <a:rPr lang="en-US"/>
              <a:t>Submit questions using Zoom’s Q &amp; A feature throughout the event</a:t>
            </a:r>
          </a:p>
          <a:p>
            <a:pPr lvl="1"/>
            <a:r>
              <a:rPr lang="en-US"/>
              <a:t>Moderator will read question</a:t>
            </a:r>
          </a:p>
          <a:p>
            <a:pPr lvl="1"/>
            <a:r>
              <a:rPr lang="en-US"/>
              <a:t>May not get to all questions</a:t>
            </a:r>
          </a:p>
          <a:p>
            <a:pPr lvl="1"/>
            <a:r>
              <a:rPr lang="en-US"/>
              <a:t>Alternative :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I’m Beth from XYZ Company and would like to talk about automated doors</a:t>
            </a:r>
          </a:p>
          <a:p>
            <a:pPr lvl="2"/>
            <a:r>
              <a:rPr lang="en-US"/>
              <a:t>Ex.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https://transportationinnovation.ideascale.com/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8308D2-0836-4A8C-A7B7-CF9C57669ABD}"/>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68296-71B8-4861-86D5-61428A9827C9}"/>
              </a:ext>
            </a:extLst>
          </p:cNvPr>
          <p:cNvSpPr>
            <a:spLocks noGrp="1"/>
          </p:cNvSpPr>
          <p:nvPr>
            <p:ph type="title"/>
          </p:nvPr>
        </p:nvSpPr>
        <p:spPr>
          <a:xfrm>
            <a:off x="310896" y="338328"/>
            <a:ext cx="2266666" cy="850392"/>
          </a:xfrm>
          <a:noFill/>
          <a:effectLst>
            <a:softEdge rad="127000"/>
          </a:effectLst>
        </p:spPr>
        <p:txBody>
          <a:bodyPr/>
          <a:lstStyle/>
          <a:p>
            <a:r>
              <a:rPr lang="en-US" b="1" i="1">
                <a:solidFill>
                  <a:schemeClr val="tx1">
                    <a:lumMod val="75000"/>
                    <a:lumOff val="25000"/>
                  </a:schemeClr>
                </a:solidFill>
                <a:latin typeface="+mn-lt"/>
              </a:rPr>
              <a:t>  Topics</a:t>
            </a:r>
          </a:p>
        </p:txBody>
      </p:sp>
      <p:sp>
        <p:nvSpPr>
          <p:cNvPr id="4" name="Content Placeholder 3">
            <a:extLst>
              <a:ext uri="{FF2B5EF4-FFF2-40B4-BE49-F238E27FC236}">
                <a16:creationId xmlns:a16="http://schemas.microsoft.com/office/drawing/2014/main" id="{28BDF9EE-16BA-4A36-A060-AB30C24D2975}"/>
              </a:ext>
            </a:extLst>
          </p:cNvPr>
          <p:cNvSpPr>
            <a:spLocks noGrp="1"/>
          </p:cNvSpPr>
          <p:nvPr>
            <p:ph idx="1"/>
          </p:nvPr>
        </p:nvSpPr>
        <p:spPr>
          <a:xfrm>
            <a:off x="638143" y="1413911"/>
            <a:ext cx="8849615" cy="2195921"/>
          </a:xfrm>
          <a:solidFill>
            <a:schemeClr val="bg1">
              <a:alpha val="60000"/>
            </a:schemeClr>
          </a:solidFill>
          <a:effectLst>
            <a:softEdge rad="317500"/>
          </a:effectLst>
        </p:spPr>
        <p:txBody>
          <a:bodyPr anchor="ctr" anchorCtr="0">
            <a:normAutofit/>
          </a:bodyPr>
          <a:lstStyle/>
          <a:p>
            <a:r>
              <a:rPr lang="en-US" sz="3600">
                <a:solidFill>
                  <a:schemeClr val="tx1">
                    <a:lumMod val="75000"/>
                    <a:lumOff val="25000"/>
                  </a:schemeClr>
                </a:solidFill>
              </a:rPr>
              <a:t>Accessible AVs: Evolution or Revolution?</a:t>
            </a:r>
          </a:p>
          <a:p>
            <a:r>
              <a:rPr lang="en-US" sz="3600">
                <a:solidFill>
                  <a:schemeClr val="tx1">
                    <a:lumMod val="75000"/>
                    <a:lumOff val="25000"/>
                  </a:schemeClr>
                </a:solidFill>
              </a:rPr>
              <a:t>A Geometry Refresher</a:t>
            </a:r>
          </a:p>
          <a:p>
            <a:r>
              <a:rPr lang="en-US" sz="3600">
                <a:solidFill>
                  <a:schemeClr val="tx1">
                    <a:lumMod val="75000"/>
                    <a:lumOff val="25000"/>
                  </a:schemeClr>
                </a:solidFill>
              </a:rPr>
              <a:t>Autonomous = Electric = Batteries?</a:t>
            </a:r>
          </a:p>
        </p:txBody>
      </p:sp>
      <p:pic>
        <p:nvPicPr>
          <p:cNvPr id="6" name="Picture 5">
            <a:extLst>
              <a:ext uri="{FF2B5EF4-FFF2-40B4-BE49-F238E27FC236}">
                <a16:creationId xmlns:a16="http://schemas.microsoft.com/office/drawing/2014/main" id="{7612F4E7-FA1C-4186-8E99-3B057D896FE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934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8595385"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Evolution or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123799" y="1028370"/>
            <a:ext cx="12009061" cy="1646523"/>
          </a:xfrm>
          <a:prstGeom prst="rect">
            <a:avLst/>
          </a:prstGeom>
          <a:solidFill>
            <a:schemeClr val="bg1">
              <a:alpha val="60000"/>
            </a:schemeClr>
          </a:solidFill>
          <a:effectLst>
            <a:softEdge rad="317500"/>
          </a:effectLst>
        </p:spPr>
        <p:txBody>
          <a:bodyPr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Autonomous vehicles are: (a) like today’s vehicles; (b) reimagined transportation solutions; (c) electric; (d) privately owned; (e) shared; (f) multi-passenger public transportation; (g) all of the above.</a:t>
            </a:r>
          </a:p>
        </p:txBody>
      </p:sp>
      <p:pic>
        <p:nvPicPr>
          <p:cNvPr id="2" name="Picture 1" descr="Waymo autonomous vehicle minivan">
            <a:extLst>
              <a:ext uri="{FF2B5EF4-FFF2-40B4-BE49-F238E27FC236}">
                <a16:creationId xmlns:a16="http://schemas.microsoft.com/office/drawing/2014/main" id="{5D22A594-91BD-45C1-9440-EBBBFEB98E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descr="Waymo car">
            <a:extLst>
              <a:ext uri="{FF2B5EF4-FFF2-40B4-BE49-F238E27FC236}">
                <a16:creationId xmlns:a16="http://schemas.microsoft.com/office/drawing/2014/main" id="{B9F79F86-B410-42D2-B7E9-6A1AA53273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Cruise autonomous vehicle">
            <a:extLst>
              <a:ext uri="{FF2B5EF4-FFF2-40B4-BE49-F238E27FC236}">
                <a16:creationId xmlns:a16="http://schemas.microsoft.com/office/drawing/2014/main" id="{19FC9343-E7CB-4DF1-B1B8-54BCF2D7BB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with 2 center doors">
            <a:extLst>
              <a:ext uri="{FF2B5EF4-FFF2-40B4-BE49-F238E27FC236}">
                <a16:creationId xmlns:a16="http://schemas.microsoft.com/office/drawing/2014/main" id="{07463547-53BF-4648-9732-3F3F4AAF2D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descr="Futuristic autonomous vehicle with 2 center doors">
            <a:extLst>
              <a:ext uri="{FF2B5EF4-FFF2-40B4-BE49-F238E27FC236}">
                <a16:creationId xmlns:a16="http://schemas.microsoft.com/office/drawing/2014/main" id="{BCE34333-C805-43B8-801A-2E09C72ECE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descr="Tesla">
            <a:extLst>
              <a:ext uri="{FF2B5EF4-FFF2-40B4-BE49-F238E27FC236}">
                <a16:creationId xmlns:a16="http://schemas.microsoft.com/office/drawing/2014/main" id="{59127509-D61E-49EF-A5DF-9670FB884D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descr="Autonomous vehicle with wheelchair ramp deployed">
            <a:extLst>
              <a:ext uri="{FF2B5EF4-FFF2-40B4-BE49-F238E27FC236}">
                <a16:creationId xmlns:a16="http://schemas.microsoft.com/office/drawing/2014/main" id="{D1C543F7-E1B4-4206-AC16-D95500AF243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descr="Autonomous vehicle on campus">
            <a:extLst>
              <a:ext uri="{FF2B5EF4-FFF2-40B4-BE49-F238E27FC236}">
                <a16:creationId xmlns:a16="http://schemas.microsoft.com/office/drawing/2014/main" id="{A0C4B8A8-1A64-47C0-93B9-5C1B129166B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descr="Small Amazon prime autonomous package delivery robot">
            <a:extLst>
              <a:ext uri="{FF2B5EF4-FFF2-40B4-BE49-F238E27FC236}">
                <a16:creationId xmlns:a16="http://schemas.microsoft.com/office/drawing/2014/main" id="{B52318AF-2CDF-4FF5-9E85-BA8B28335C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descr="Autonomous vehicle for package delivery">
            <a:extLst>
              <a:ext uri="{FF2B5EF4-FFF2-40B4-BE49-F238E27FC236}">
                <a16:creationId xmlns:a16="http://schemas.microsoft.com/office/drawing/2014/main" id="{C6C13E5B-21D7-479C-9E88-E0CED45EAE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297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5161051"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Are Everything</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311701" y="989464"/>
            <a:ext cx="7759770" cy="565642"/>
          </a:xfrm>
          <a:prstGeom prst="rect">
            <a:avLst/>
          </a:prstGeom>
          <a:solidFill>
            <a:srgbClr val="EAEFF2">
              <a:alpha val="60000"/>
            </a:srgbClr>
          </a:solidFill>
          <a:effectLst>
            <a:softEdge rad="127000"/>
          </a:effectLst>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 all of the above – and should be accessible</a:t>
            </a:r>
          </a:p>
        </p:txBody>
      </p:sp>
      <p:pic>
        <p:nvPicPr>
          <p:cNvPr id="2" name="Picture 1">
            <a:extLst>
              <a:ext uri="{FF2B5EF4-FFF2-40B4-BE49-F238E27FC236}">
                <a16:creationId xmlns:a16="http://schemas.microsoft.com/office/drawing/2014/main" id="{5D22A594-91BD-45C1-9440-EBBBFEB98E2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9F79F86-B410-42D2-B7E9-6A1AA532739C}"/>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Autonomous vehicle by cruise">
            <a:extLst>
              <a:ext uri="{FF2B5EF4-FFF2-40B4-BE49-F238E27FC236}">
                <a16:creationId xmlns:a16="http://schemas.microsoft.com/office/drawing/2014/main" id="{19FC9343-E7CB-4DF1-B1B8-54BCF2D7BB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a:extLst>
              <a:ext uri="{FF2B5EF4-FFF2-40B4-BE49-F238E27FC236}">
                <a16:creationId xmlns:a16="http://schemas.microsoft.com/office/drawing/2014/main" id="{07463547-53BF-4648-9732-3F3F4AAF2D8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CE34333-C805-43B8-801A-2E09C72ECE49}"/>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9127509-D61E-49EF-A5DF-9670FB884D61}"/>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1C543F7-E1B4-4206-AC16-D95500AF243B}"/>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A0C4B8A8-1A64-47C0-93B9-5C1B129166BB}"/>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B52318AF-2CDF-4FF5-9E85-BA8B28335C28}"/>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C13E5B-21D7-479C-9E88-E0CED45EAEA9}"/>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33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11576304" cy="850392"/>
          </a:xfrm>
          <a:prstGeom prst="rect">
            <a:avLst/>
          </a:prstGeom>
          <a:solidFill>
            <a:srgbClr val="EAEFF2">
              <a:alpha val="69804"/>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Entry / Exit = It’s All About the Geometry</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460957" y="1113780"/>
            <a:ext cx="7786060" cy="919559"/>
          </a:xfrm>
          <a:prstGeom prst="rect">
            <a:avLst/>
          </a:prstGeom>
          <a:solidFill>
            <a:srgbClr val="FFFFFF">
              <a:alpha val="69804"/>
            </a:srgb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10” / 250mm (or less) with kneeling is an “okay” place to be.       8” / 200mm is better.</a:t>
            </a:r>
          </a:p>
        </p:txBody>
      </p:sp>
      <p:pic>
        <p:nvPicPr>
          <p:cNvPr id="9" name="Picture 8" descr="Schematic of WAV SUV showing dimensions">
            <a:extLst>
              <a:ext uri="{FF2B5EF4-FFF2-40B4-BE49-F238E27FC236}">
                <a16:creationId xmlns:a16="http://schemas.microsoft.com/office/drawing/2014/main" id="{4F6BEB44-B8E7-45D9-9C44-F5BD896224A3}"/>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890" b="94502" l="3244" r="95861">
                        <a14:foregroundMark x1="3691" y1="49313" x2="3020" y2="25601"/>
                        <a14:foregroundMark x1="3020" y1="25601" x2="4362" y2="14948"/>
                        <a14:foregroundMark x1="7942" y1="6357" x2="8837" y2="4296"/>
                        <a14:foregroundMark x1="4362" y1="14948" x2="7383" y2="7560"/>
                        <a14:foregroundMark x1="62192" y1="4811" x2="82774" y2="4983"/>
                        <a14:foregroundMark x1="17785" y1="4467" x2="33669" y2="4639"/>
                        <a14:foregroundMark x1="82774" y1="4983" x2="89038" y2="6529"/>
                        <a14:foregroundMark x1="92170" y1="55842" x2="89821" y2="59278"/>
                        <a14:foregroundMark x1="93289" y1="54124" x2="92170" y2="55842"/>
                        <a14:foregroundMark x1="52685" y1="62027" x2="51678" y2="61856"/>
                        <a14:foregroundMark x1="47987" y1="70619" x2="47315" y2="72337"/>
                        <a14:foregroundMark x1="48322" y1="69931" x2="47987" y2="70619"/>
                        <a14:foregroundMark x1="50112" y1="65636" x2="49888" y2="66323"/>
                        <a14:foregroundMark x1="47315" y1="72337" x2="47651" y2="93471"/>
                        <a14:foregroundMark x1="37248" y1="95017" x2="32438" y2="91924"/>
                        <a14:foregroundMark x1="32438" y1="91924" x2="32438" y2="86598"/>
                        <a14:foregroundMark x1="20022" y1="65808" x2="11298" y2="65636"/>
                        <a14:foregroundMark x1="9508" y1="61168" x2="3356" y2="48282"/>
                        <a14:foregroundMark x1="3356" y1="48282" x2="3356" y2="47595"/>
                        <a14:foregroundMark x1="29978" y1="44502" x2="37360" y2="43643"/>
                        <a14:foregroundMark x1="37360" y1="43643" x2="44519" y2="37801"/>
                        <a14:foregroundMark x1="44519" y1="37801" x2="30089" y2="20447"/>
                        <a14:foregroundMark x1="30089" y1="20447" x2="59620" y2="29897"/>
                        <a14:foregroundMark x1="59620" y1="29897" x2="51454" y2="28866"/>
                        <a14:foregroundMark x1="51454" y1="28866" x2="52685" y2="32818"/>
                        <a14:foregroundMark x1="51342" y1="33849" x2="45526" y2="41065"/>
                        <a14:foregroundMark x1="45526" y1="41065" x2="47763" y2="44158"/>
                        <a14:foregroundMark x1="49888" y1="46220" x2="59172" y2="45876"/>
                        <a14:foregroundMark x1="77740" y1="53093" x2="80649" y2="19931"/>
                        <a14:foregroundMark x1="80649" y1="19931" x2="86130" y2="30412"/>
                        <a14:foregroundMark x1="86130" y1="30412" x2="87360" y2="41065"/>
                        <a14:foregroundMark x1="87360" y1="41065" x2="89933" y2="30069"/>
                        <a14:foregroundMark x1="89933" y1="30069" x2="90045" y2="23196"/>
                        <a14:foregroundMark x1="94519" y1="45017" x2="94631" y2="42955"/>
                        <a14:foregroundMark x1="93289" y1="16151" x2="92841" y2="13918"/>
                        <a14:foregroundMark x1="64318" y1="1890" x2="65772" y2="7388"/>
                        <a14:foregroundMark x1="33669" y1="59794" x2="35682" y2="94330"/>
                        <a14:foregroundMark x1="35682" y1="94330" x2="36913" y2="94330"/>
                        <a14:foregroundMark x1="43400" y1="93814" x2="47315" y2="85395"/>
                        <a14:foregroundMark x1="47315" y1="85395" x2="47204" y2="74227"/>
                        <a14:foregroundMark x1="47427" y1="63918" x2="47539" y2="55842"/>
                        <a14:foregroundMark x1="47315" y1="67010" x2="47427" y2="63918"/>
                        <a14:foregroundMark x1="47315" y1="70619" x2="47315" y2="69072"/>
                        <a14:foregroundMark x1="47204" y1="74227" x2="47315" y2="70619"/>
                        <a14:backgroundMark x1="19687" y1="66495" x2="26957" y2="66323"/>
                        <a14:backgroundMark x1="26957" y1="66323" x2="32438" y2="73368"/>
                        <a14:backgroundMark x1="32438" y1="73368" x2="32438" y2="84708"/>
                        <a14:backgroundMark x1="32438" y1="84708" x2="25839" y2="78522"/>
                        <a14:backgroundMark x1="25839" y1="78522" x2="19016" y2="81615"/>
                        <a14:backgroundMark x1="19016" y1="81615" x2="20246" y2="70619"/>
                        <a14:backgroundMark x1="20246" y1="70619" x2="27405" y2="68900"/>
                        <a14:backgroundMark x1="27405" y1="68900" x2="30425" y2="79381"/>
                        <a14:backgroundMark x1="30425" y1="79381" x2="29978" y2="69416"/>
                        <a14:backgroundMark x1="9508" y1="60997" x2="10179" y2="60653"/>
                        <a14:backgroundMark x1="7830" y1="7216" x2="14765" y2="2749"/>
                        <a14:backgroundMark x1="14765" y1="2749" x2="22260" y2="1375"/>
                        <a14:backgroundMark x1="22260" y1="1375" x2="7830" y2="2405"/>
                        <a14:backgroundMark x1="7830" y1="2405" x2="7159" y2="2062"/>
                        <a14:backgroundMark x1="8054" y1="6529" x2="7159" y2="7216"/>
                        <a14:backgroundMark x1="34004" y1="3780" x2="57383" y2="2405"/>
                        <a14:backgroundMark x1="57383" y1="2405" x2="41723" y2="3093"/>
                        <a14:backgroundMark x1="41723" y1="3093" x2="63087" y2="2749"/>
                        <a14:backgroundMark x1="90268" y1="7216" x2="94966" y2="15464"/>
                        <a14:backgroundMark x1="94966" y1="15464" x2="97092" y2="25945"/>
                        <a14:backgroundMark x1="97092" y1="25945" x2="96197" y2="14433"/>
                        <a14:backgroundMark x1="96197" y1="14433" x2="93177" y2="8076"/>
                        <a14:backgroundMark x1="93065" y1="55326" x2="95861" y2="45189"/>
                        <a14:backgroundMark x1="95861" y1="45189" x2="95302" y2="53608"/>
                        <a14:backgroundMark x1="96644" y1="26289" x2="96532" y2="47251"/>
                        <a14:backgroundMark x1="95973" y1="11168" x2="97651" y2="17354"/>
                        <a14:backgroundMark x1="90604" y1="7045" x2="88814" y2="5842"/>
                        <a14:backgroundMark x1="48322" y1="70790" x2="53020" y2="62887"/>
                        <a14:backgroundMark x1="53020" y1="62887" x2="60291" y2="62887"/>
                        <a14:backgroundMark x1="60291" y1="62887" x2="52908" y2="63230"/>
                        <a14:backgroundMark x1="52908" y1="63230" x2="52685" y2="65464"/>
                        <a14:backgroundMark x1="48322" y1="71134" x2="49217" y2="67354"/>
                        <a14:backgroundMark x1="50224" y1="65636" x2="50224" y2="65636"/>
                        <a14:backgroundMark x1="49329" y1="63918" x2="49329" y2="63918"/>
                        <a14:backgroundMark x1="51230" y1="62715" x2="51230" y2="62715"/>
                        <a14:backgroundMark x1="50000" y1="66667" x2="51566" y2="61856"/>
                        <a14:backgroundMark x1="49888" y1="66323" x2="48322" y2="69931"/>
                        <a14:backgroundMark x1="48322" y1="69931" x2="48322" y2="69759"/>
                        <a14:backgroundMark x1="48434" y1="70619" x2="48434" y2="70619"/>
                        <a14:backgroundMark x1="60626" y1="62887" x2="60179" y2="63058"/>
                        <a14:backgroundMark x1="66667" y1="64777" x2="89485" y2="61684"/>
                        <a14:backgroundMark x1="89485" y1="61684" x2="81991" y2="67526"/>
                        <a14:backgroundMark x1="81991" y1="67526" x2="74609" y2="68729"/>
                        <a14:backgroundMark x1="74609" y1="68729" x2="67002" y2="62371"/>
                        <a14:backgroundMark x1="67114" y1="64433" x2="66555" y2="64261"/>
                        <a14:backgroundMark x1="63311" y1="64433" x2="63199" y2="62543"/>
                        <a14:backgroundMark x1="62192" y1="63402" x2="62192" y2="63402"/>
                        <a14:backgroundMark x1="63647" y1="63574" x2="63647" y2="63574"/>
                        <a14:backgroundMark x1="63535" y1="63918" x2="63535" y2="63918"/>
                        <a14:backgroundMark x1="92841" y1="54639" x2="92841" y2="54639"/>
                        <a14:backgroundMark x1="92617" y1="55842" x2="92617" y2="55842"/>
                        <a14:backgroundMark x1="92617" y1="55498" x2="92617" y2="55498"/>
                        <a14:backgroundMark x1="92729" y1="55498" x2="92729" y2="55498"/>
                        <a14:backgroundMark x1="93177" y1="54296" x2="93177" y2="54296"/>
                        <a14:backgroundMark x1="92506" y1="55670" x2="92506" y2="55670"/>
                        <a14:backgroundMark x1="38702" y1="95704" x2="45638" y2="96735"/>
                        <a14:backgroundMark x1="45638" y1="96735" x2="37248" y2="95189"/>
                        <a14:backgroundMark x1="46868" y1="96048" x2="48770" y2="96220"/>
                        <a14:backgroundMark x1="46421" y1="95876" x2="47315" y2="96048"/>
                        <a14:backgroundMark x1="32327" y1="92268" x2="32438" y2="84880"/>
                        <a14:backgroundMark x1="9620" y1="60481" x2="9843" y2="60825"/>
                        <a14:backgroundMark x1="10291" y1="61684" x2="10515" y2="63574"/>
                        <a14:backgroundMark x1="10403" y1="62371" x2="10403" y2="62371"/>
                        <a14:backgroundMark x1="9620" y1="60997" x2="9620" y2="60997"/>
                        <a14:backgroundMark x1="9508" y1="60997" x2="9508" y2="60997"/>
                        <a14:backgroundMark x1="9620" y1="60825" x2="8949" y2="60997"/>
                        <a14:backgroundMark x1="11186" y1="64605" x2="10626" y2="62715"/>
                      </a14:backgroundRemoval>
                    </a14:imgEffect>
                  </a14:imgLayer>
                </a14:imgProps>
              </a:ext>
              <a:ext uri="{28A0092B-C50C-407E-A947-70E740481C1C}">
                <a14:useLocalDpi xmlns:a14="http://schemas.microsoft.com/office/drawing/2010/main"/>
              </a:ext>
            </a:extLst>
          </a:blip>
          <a:srcRect/>
          <a:stretch/>
        </p:blipFill>
        <p:spPr>
          <a:xfrm>
            <a:off x="-89138" y="1942267"/>
            <a:ext cx="7462337" cy="4855664"/>
          </a:xfrm>
          <a:prstGeom prst="rect">
            <a:avLst/>
          </a:prstGeom>
          <a:blipFill dpi="0" rotWithShape="1">
            <a:blip r:embed="rId6" cstate="email">
              <a:alphaModFix amt="0"/>
              <a:extLst>
                <a:ext uri="{28A0092B-C50C-407E-A947-70E740481C1C}">
                  <a14:useLocalDpi xmlns:a14="http://schemas.microsoft.com/office/drawing/2010/main"/>
                </a:ext>
              </a:extLst>
            </a:blip>
            <a:srcRect/>
            <a:stretch>
              <a:fillRect/>
            </a:stretch>
          </a:blipFill>
        </p:spPr>
      </p:pic>
      <p:pic>
        <p:nvPicPr>
          <p:cNvPr id="13" name="Picture 12" descr="Graphic illustrating that ramp length needs to fit within vehicle width.">
            <a:extLst>
              <a:ext uri="{FF2B5EF4-FFF2-40B4-BE49-F238E27FC236}">
                <a16:creationId xmlns:a16="http://schemas.microsoft.com/office/drawing/2014/main" id="{F2459ED8-BBD6-433E-8045-F7F819C74121}"/>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2376825" y="4824660"/>
            <a:ext cx="1104769" cy="1757587"/>
          </a:xfrm>
          <a:prstGeom prst="rect">
            <a:avLst/>
          </a:prstGeom>
        </p:spPr>
      </p:pic>
      <p:sp>
        <p:nvSpPr>
          <p:cNvPr id="11" name="TextBox 10">
            <a:extLst>
              <a:ext uri="{FF2B5EF4-FFF2-40B4-BE49-F238E27FC236}">
                <a16:creationId xmlns:a16="http://schemas.microsoft.com/office/drawing/2014/main" id="{CC0D32F5-546B-4D01-A72E-99C3318A8719}"/>
              </a:ext>
            </a:extLst>
          </p:cNvPr>
          <p:cNvSpPr txBox="1"/>
          <p:nvPr/>
        </p:nvSpPr>
        <p:spPr>
          <a:xfrm>
            <a:off x="4578701"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Current ADA</a:t>
            </a:r>
          </a:p>
        </p:txBody>
      </p:sp>
      <p:sp>
        <p:nvSpPr>
          <p:cNvPr id="4" name="Isosceles Triangle 3" descr="Right triangle illustrating a 1:4 ramp">
            <a:extLst>
              <a:ext uri="{FF2B5EF4-FFF2-40B4-BE49-F238E27FC236}">
                <a16:creationId xmlns:a16="http://schemas.microsoft.com/office/drawing/2014/main" id="{933CF160-97E2-4359-94D5-6D96DE0E72F3}"/>
              </a:ext>
            </a:extLst>
          </p:cNvPr>
          <p:cNvSpPr/>
          <p:nvPr/>
        </p:nvSpPr>
        <p:spPr>
          <a:xfrm>
            <a:off x="4552202" y="5602479"/>
            <a:ext cx="18288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04935EC-6DA1-4CA8-B7C3-B04EA00E216D}"/>
              </a:ext>
            </a:extLst>
          </p:cNvPr>
          <p:cNvSpPr txBox="1"/>
          <p:nvPr/>
        </p:nvSpPr>
        <p:spPr>
          <a:xfrm>
            <a:off x="4699017"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1:4 / 14</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
        <p:nvSpPr>
          <p:cNvPr id="12" name="TextBox 11">
            <a:extLst>
              <a:ext uri="{FF2B5EF4-FFF2-40B4-BE49-F238E27FC236}">
                <a16:creationId xmlns:a16="http://schemas.microsoft.com/office/drawing/2014/main" id="{A80D752E-5A60-4F70-8040-EAAB5E27A429}"/>
              </a:ext>
            </a:extLst>
          </p:cNvPr>
          <p:cNvSpPr txBox="1"/>
          <p:nvPr/>
        </p:nvSpPr>
        <p:spPr>
          <a:xfrm>
            <a:off x="7182050"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Proposed ADA</a:t>
            </a:r>
          </a:p>
        </p:txBody>
      </p:sp>
      <p:sp>
        <p:nvSpPr>
          <p:cNvPr id="5" name="Isosceles Triangle 4" descr="Right triangle illustrating a 1:6 ramp">
            <a:extLst>
              <a:ext uri="{FF2B5EF4-FFF2-40B4-BE49-F238E27FC236}">
                <a16:creationId xmlns:a16="http://schemas.microsoft.com/office/drawing/2014/main" id="{6E264338-E347-49A6-80FF-8770672B2609}"/>
              </a:ext>
            </a:extLst>
          </p:cNvPr>
          <p:cNvSpPr/>
          <p:nvPr/>
        </p:nvSpPr>
        <p:spPr>
          <a:xfrm>
            <a:off x="6742491" y="5602479"/>
            <a:ext cx="27432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A727A8-48D9-4AE5-9CE0-8394C2CB6582}"/>
              </a:ext>
            </a:extLst>
          </p:cNvPr>
          <p:cNvSpPr txBox="1"/>
          <p:nvPr/>
        </p:nvSpPr>
        <p:spPr>
          <a:xfrm>
            <a:off x="7348774"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1:6 / 9.5</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Tree>
    <p:extLst>
      <p:ext uri="{BB962C8B-B14F-4D97-AF65-F5344CB8AC3E}">
        <p14:creationId xmlns:p14="http://schemas.microsoft.com/office/powerpoint/2010/main" val="4337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0"/>
                                  </p:stCondLst>
                                  <p:childTnLst>
                                    <p:animMotion origin="layout" path="M -4.375E-6 -1.48148E-6 L 0.00053 -0.31111 " pathEditMode="relative" rAng="0" ptsTypes="AA">
                                      <p:cBhvr>
                                        <p:cTn id="6" dur="2000" fill="hold"/>
                                        <p:tgtEl>
                                          <p:spTgt spid="13"/>
                                        </p:tgtEl>
                                        <p:attrNameLst>
                                          <p:attrName>ppt_x</p:attrName>
                                          <p:attrName>ppt_y</p:attrName>
                                        </p:attrNameLst>
                                      </p:cBhvr>
                                      <p:rCtr x="26"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21C969-8F96-45FD-A926-6FC6274796B5}"/>
              </a:ext>
            </a:extLst>
          </p:cNvPr>
          <p:cNvSpPr txBox="1">
            <a:spLocks noGrp="1"/>
          </p:cNvSpPr>
          <p:nvPr>
            <p:ph type="title" idx="4294967295"/>
          </p:nvPr>
        </p:nvSpPr>
        <p:spPr>
          <a:xfrm>
            <a:off x="310896" y="235203"/>
            <a:ext cx="11729816" cy="976258"/>
          </a:xfrm>
          <a:prstGeom prst="rect">
            <a:avLst/>
          </a:prstGeom>
          <a:solidFill>
            <a:srgbClr val="FFFFFF">
              <a:alpha val="84706"/>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Step-In Height (w/kneeling) Drives </a:t>
            </a:r>
            <a:r>
              <a:rPr lang="en-US" b="1" i="1">
                <a:solidFill>
                  <a:prstClr val="black">
                    <a:lumMod val="75000"/>
                    <a:lumOff val="25000"/>
                  </a:prstClr>
                </a:solidFill>
                <a:latin typeface="Calibri" panose="020F0502020204030204"/>
              </a:rPr>
              <a:t>the</a:t>
            </a:r>
            <a:r>
              <a:rPr kumimoji="0" lang="en-US"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Solution</a:t>
            </a:r>
          </a:p>
        </p:txBody>
      </p:sp>
      <p:sp>
        <p:nvSpPr>
          <p:cNvPr id="13" name="Content Placeholder 3">
            <a:extLst>
              <a:ext uri="{FF2B5EF4-FFF2-40B4-BE49-F238E27FC236}">
                <a16:creationId xmlns:a16="http://schemas.microsoft.com/office/drawing/2014/main" id="{3FA67EFE-5830-49FC-9990-454736BE8989}"/>
              </a:ext>
            </a:extLst>
          </p:cNvPr>
          <p:cNvSpPr txBox="1">
            <a:spLocks/>
          </p:cNvSpPr>
          <p:nvPr/>
        </p:nvSpPr>
        <p:spPr>
          <a:xfrm>
            <a:off x="107827" y="1524893"/>
            <a:ext cx="6067977"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Lifts do not lend themselves as easily to full autonomous operation</a:t>
            </a:r>
          </a:p>
        </p:txBody>
      </p:sp>
      <p:pic>
        <p:nvPicPr>
          <p:cNvPr id="4" name="Picture 3" descr="Man in wheelchair exiting a paratransit vehicle using a lift">
            <a:extLst>
              <a:ext uri="{FF2B5EF4-FFF2-40B4-BE49-F238E27FC236}">
                <a16:creationId xmlns:a16="http://schemas.microsoft.com/office/drawing/2014/main" id="{261CE355-9336-414B-ABFA-36A6E4C6E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288" y="2518518"/>
            <a:ext cx="6007465" cy="4192955"/>
          </a:xfrm>
          <a:prstGeom prst="rect">
            <a:avLst/>
          </a:prstGeom>
          <a:effectLst>
            <a:outerShdw blurRad="50800" dist="38100" dir="2700000" algn="tl" rotWithShape="0">
              <a:prstClr val="black">
                <a:alpha val="40000"/>
              </a:prstClr>
            </a:outerShdw>
          </a:effectLst>
        </p:spPr>
      </p:pic>
      <p:sp>
        <p:nvSpPr>
          <p:cNvPr id="10" name="Content Placeholder 3">
            <a:extLst>
              <a:ext uri="{FF2B5EF4-FFF2-40B4-BE49-F238E27FC236}">
                <a16:creationId xmlns:a16="http://schemas.microsoft.com/office/drawing/2014/main" id="{C5AD1408-BC0B-42B4-9CDB-8688F0739A95}"/>
              </a:ext>
            </a:extLst>
          </p:cNvPr>
          <p:cNvSpPr txBox="1">
            <a:spLocks/>
          </p:cNvSpPr>
          <p:nvPr/>
        </p:nvSpPr>
        <p:spPr>
          <a:xfrm>
            <a:off x="6367182" y="1524892"/>
            <a:ext cx="5673530"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Rarely do ramps and lifts compete for an application</a:t>
            </a:r>
          </a:p>
        </p:txBody>
      </p:sp>
      <p:pic>
        <p:nvPicPr>
          <p:cNvPr id="5" name="Picture 4" descr="Man using wheelchair exiting accessible minivan on a ramp">
            <a:extLst>
              <a:ext uri="{FF2B5EF4-FFF2-40B4-BE49-F238E27FC236}">
                <a16:creationId xmlns:a16="http://schemas.microsoft.com/office/drawing/2014/main" id="{A422AEF5-F162-4855-ADD3-EBC730339F1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7182" y="2518520"/>
            <a:ext cx="5673530" cy="41929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09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7062303" cy="850392"/>
          </a:xfrm>
          <a:prstGeom prst="rect">
            <a:avLst/>
          </a:prstGeom>
          <a:solidFill>
            <a:srgbClr val="EAEFF2">
              <a:alpha val="60000"/>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It’s All About the Geometry </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310897" y="1300203"/>
            <a:ext cx="5512387" cy="3876813"/>
          </a:xfrm>
          <a:prstGeom prst="rect">
            <a:avLst/>
          </a:prstGeom>
          <a:no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Door Openings &amp; Heights:   Are greater than typically designed to for ambulatory usage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 Door Width: ADA = 32”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 Door Height:  ADA = 56”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 Interior Height:  59-61” min.</a:t>
            </a:r>
          </a:p>
        </p:txBody>
      </p:sp>
      <p:pic>
        <p:nvPicPr>
          <p:cNvPr id="15" name="Picture 14" descr="Schematic of WAV showing door opening dimensions">
            <a:extLst>
              <a:ext uri="{FF2B5EF4-FFF2-40B4-BE49-F238E27FC236}">
                <a16:creationId xmlns:a16="http://schemas.microsoft.com/office/drawing/2014/main" id="{570B7A20-C4E8-4FA8-8F4A-B1EDCF451E2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9" r="-1"/>
          <a:stretch/>
        </p:blipFill>
        <p:spPr>
          <a:xfrm>
            <a:off x="6679612" y="1188720"/>
            <a:ext cx="5151135" cy="5669280"/>
          </a:xfrm>
          <a:prstGeom prst="rect">
            <a:avLst/>
          </a:prstGeom>
        </p:spPr>
      </p:pic>
    </p:spTree>
    <p:extLst>
      <p:ext uri="{BB962C8B-B14F-4D97-AF65-F5344CB8AC3E}">
        <p14:creationId xmlns:p14="http://schemas.microsoft.com/office/powerpoint/2010/main" val="11024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2AC4A-90CA-4269-A287-1621A3B83AEF}"/>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FFD77F9-2D8D-4C26-9F18-5E11475C3E17}"/>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234367"/>
            <a:ext cx="8718833"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 New Challenges</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572829" y="895491"/>
            <a:ext cx="10501633" cy="2677703"/>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Underfloor batteries constrain entry/exit solutions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Sometimes structural, almost never moveable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Have integrated liquid cooling systems and other complexities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Precludes attaching lifts, ramps, and WC securement through the vehicle floor</a:t>
            </a:r>
          </a:p>
        </p:txBody>
      </p:sp>
      <p:pic>
        <p:nvPicPr>
          <p:cNvPr id="10" name="Picture 9" descr="Electric vehicle chassis showing batteries over the entire floor surface.">
            <a:extLst>
              <a:ext uri="{FF2B5EF4-FFF2-40B4-BE49-F238E27FC236}">
                <a16:creationId xmlns:a16="http://schemas.microsoft.com/office/drawing/2014/main" id="{C34073A1-9ADF-46EC-A133-08D74BA35BD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06561" y="2846871"/>
            <a:ext cx="7978877" cy="4011129"/>
          </a:xfrm>
          <a:prstGeom prst="rect">
            <a:avLst/>
          </a:prstGeom>
        </p:spPr>
      </p:pic>
    </p:spTree>
    <p:extLst>
      <p:ext uri="{BB962C8B-B14F-4D97-AF65-F5344CB8AC3E}">
        <p14:creationId xmlns:p14="http://schemas.microsoft.com/office/powerpoint/2010/main" val="7921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7F606A4-A6FC-4801-96A7-18BDD5617143}"/>
              </a:ext>
            </a:extLst>
          </p:cNvPr>
          <p:cNvSpPr txBox="1">
            <a:spLocks noGrp="1"/>
          </p:cNvSpPr>
          <p:nvPr>
            <p:ph type="title" idx="4294967295"/>
          </p:nvPr>
        </p:nvSpPr>
        <p:spPr>
          <a:xfrm>
            <a:off x="311702" y="234367"/>
            <a:ext cx="9786746"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Vehicle Accessibility Solutions</a:t>
            </a:r>
          </a:p>
        </p:txBody>
      </p:sp>
      <p:sp>
        <p:nvSpPr>
          <p:cNvPr id="22" name="Content Placeholder 3">
            <a:extLst>
              <a:ext uri="{FF2B5EF4-FFF2-40B4-BE49-F238E27FC236}">
                <a16:creationId xmlns:a16="http://schemas.microsoft.com/office/drawing/2014/main" id="{06A664DE-AF0E-4839-A93B-7D942B9A871D}"/>
              </a:ext>
            </a:extLst>
          </p:cNvPr>
          <p:cNvSpPr txBox="1">
            <a:spLocks/>
          </p:cNvSpPr>
          <p:nvPr/>
        </p:nvSpPr>
        <p:spPr>
          <a:xfrm>
            <a:off x="98474" y="970969"/>
            <a:ext cx="3714181" cy="1443727"/>
          </a:xfrm>
          <a:prstGeom prst="rect">
            <a:avLst/>
          </a:prstGeom>
          <a:solidFill>
            <a:schemeClr val="bg1">
              <a:alpha val="60000"/>
            </a:schemeClr>
          </a:solidFill>
          <a:effectLst>
            <a:softEdge rad="127000"/>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Above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On-floor fold-out ramp that attaches at the vehicle threshold.</a:t>
            </a:r>
          </a:p>
        </p:txBody>
      </p:sp>
      <p:pic>
        <p:nvPicPr>
          <p:cNvPr id="25" name="Picture 24" descr="Bifold ramp deploying out a minivan">
            <a:extLst>
              <a:ext uri="{FF2B5EF4-FFF2-40B4-BE49-F238E27FC236}">
                <a16:creationId xmlns:a16="http://schemas.microsoft.com/office/drawing/2014/main" id="{AE66B699-C2BB-4C44-845F-D466A3A71E9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811" y="2548562"/>
            <a:ext cx="3771114" cy="4044868"/>
          </a:xfrm>
          <a:prstGeom prst="rect">
            <a:avLst/>
          </a:prstGeom>
          <a:effectLst>
            <a:outerShdw blurRad="50800" dist="38100" dir="2700000" algn="tl" rotWithShape="0">
              <a:prstClr val="black">
                <a:alpha val="40000"/>
              </a:prstClr>
            </a:outerShdw>
          </a:effectLst>
        </p:spPr>
      </p:pic>
      <p:sp>
        <p:nvSpPr>
          <p:cNvPr id="23" name="Content Placeholder 3">
            <a:extLst>
              <a:ext uri="{FF2B5EF4-FFF2-40B4-BE49-F238E27FC236}">
                <a16:creationId xmlns:a16="http://schemas.microsoft.com/office/drawing/2014/main" id="{65B2F65B-10DF-4859-84AF-C7BCCBC81DE3}"/>
              </a:ext>
            </a:extLst>
          </p:cNvPr>
          <p:cNvSpPr txBox="1">
            <a:spLocks/>
          </p:cNvSpPr>
          <p:nvPr/>
        </p:nvSpPr>
        <p:spPr>
          <a:xfrm>
            <a:off x="3993338" y="970969"/>
            <a:ext cx="4017508" cy="1687962"/>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On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Bonded (non-intrusive) flooring system that provides attachments for lifts, ramps, and WC securement solutions.</a:t>
            </a:r>
          </a:p>
        </p:txBody>
      </p:sp>
      <p:pic>
        <p:nvPicPr>
          <p:cNvPr id="27" name="Picture 26" descr="Flooring system integrated with wheelchair securement's">
            <a:extLst>
              <a:ext uri="{FF2B5EF4-FFF2-40B4-BE49-F238E27FC236}">
                <a16:creationId xmlns:a16="http://schemas.microsoft.com/office/drawing/2014/main" id="{9FFE3468-170D-4287-BF83-FEAC120076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62816" y="2548562"/>
            <a:ext cx="3893549" cy="4044868"/>
          </a:xfrm>
          <a:prstGeom prst="rect">
            <a:avLst/>
          </a:prstGeom>
        </p:spPr>
      </p:pic>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8038877" y="970969"/>
            <a:ext cx="3959160" cy="1473506"/>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Below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50mm slot (above batteries, below the floor) to accommodate an ultra-thin ADA ramp solution.</a:t>
            </a:r>
          </a:p>
        </p:txBody>
      </p:sp>
      <p:pic>
        <p:nvPicPr>
          <p:cNvPr id="6" name="Picture 5" descr="Ultra-thin ramp design">
            <a:extLst>
              <a:ext uri="{FF2B5EF4-FFF2-40B4-BE49-F238E27FC236}">
                <a16:creationId xmlns:a16="http://schemas.microsoft.com/office/drawing/2014/main" id="{AE81EC61-AB2C-4753-8C1B-EADC170AA6F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08146" y="2556246"/>
            <a:ext cx="3893549" cy="2231773"/>
          </a:xfrm>
          <a:prstGeom prst="rect">
            <a:avLst/>
          </a:prstGeom>
          <a:effectLst>
            <a:outerShdw blurRad="50800" dist="38100" dir="2700000" algn="tl" rotWithShape="0">
              <a:prstClr val="black">
                <a:alpha val="40000"/>
              </a:prstClr>
            </a:outerShdw>
          </a:effectLst>
        </p:spPr>
      </p:pic>
      <p:pic>
        <p:nvPicPr>
          <p:cNvPr id="15" name="Picture 14" descr="Ultra Thin elow the floor ramp emerging out side of vehicle">
            <a:extLst>
              <a:ext uri="{FF2B5EF4-FFF2-40B4-BE49-F238E27FC236}">
                <a16:creationId xmlns:a16="http://schemas.microsoft.com/office/drawing/2014/main" id="{8FD3EC7E-8951-4BFA-BFEF-2F561EDBACD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08146" y="4925339"/>
            <a:ext cx="3893550" cy="1653327"/>
          </a:xfrm>
          <a:prstGeom prst="rect">
            <a:avLst/>
          </a:prstGeom>
          <a:effectLst>
            <a:outerShdw blurRad="50800" dist="38100" dir="2700000" algn="tl" rotWithShape="0">
              <a:prstClr val="black">
                <a:alpha val="40000"/>
              </a:prstClr>
            </a:outerShdw>
          </a:effectLst>
        </p:spPr>
      </p:pic>
      <p:sp>
        <p:nvSpPr>
          <p:cNvPr id="10" name="Arrow: Pentagon 9">
            <a:extLst>
              <a:ext uri="{FF2B5EF4-FFF2-40B4-BE49-F238E27FC236}">
                <a16:creationId xmlns:a16="http://schemas.microsoft.com/office/drawing/2014/main" id="{56F93A31-D1D5-4FD6-98AB-4A35CDA15980}"/>
              </a:ext>
            </a:extLst>
          </p:cNvPr>
          <p:cNvSpPr/>
          <p:nvPr/>
        </p:nvSpPr>
        <p:spPr>
          <a:xfrm>
            <a:off x="284046" y="6442167"/>
            <a:ext cx="11797143" cy="414284"/>
          </a:xfrm>
          <a:prstGeom prst="homePlate">
            <a:avLst/>
          </a:prstGeom>
          <a:solidFill>
            <a:schemeClr val="bg2">
              <a:lumMod val="25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prstClr val="white">
                    <a:lumMod val="85000"/>
                  </a:prstClr>
                </a:solidFill>
                <a:effectLst/>
                <a:uLnTx/>
                <a:uFillTx/>
                <a:latin typeface="Calibri" panose="020F0502020204030204"/>
                <a:ea typeface="+mn-ea"/>
                <a:cs typeface="+mn-cs"/>
              </a:rPr>
              <a:t>Evolutionary    to    Revolutionary    Solutions</a:t>
            </a:r>
          </a:p>
        </p:txBody>
      </p:sp>
    </p:spTree>
    <p:extLst>
      <p:ext uri="{BB962C8B-B14F-4D97-AF65-F5344CB8AC3E}">
        <p14:creationId xmlns:p14="http://schemas.microsoft.com/office/powerpoint/2010/main" val="25338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851C81-1915-4D6D-8432-347FBDB94BF4}"/>
              </a:ext>
              <a:ext uri="{C183D7F6-B498-43B3-948B-1728B52AA6E4}">
                <adec:decorative xmlns:adec="http://schemas.microsoft.com/office/drawing/2017/decorative" val="1"/>
              </a:ext>
            </a:extLst>
          </p:cNvPr>
          <p:cNvSpPr/>
          <p:nvPr/>
        </p:nvSpPr>
        <p:spPr>
          <a:xfrm>
            <a:off x="0" y="6211669"/>
            <a:ext cx="6096000" cy="646331"/>
          </a:xfrm>
          <a:prstGeom prst="rect">
            <a:avLst/>
          </a:prstGeom>
          <a:gradFill flip="none" rotWithShape="1">
            <a:gsLst>
              <a:gs pos="17000">
                <a:srgbClr val="BEC8CB"/>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0896" y="235203"/>
            <a:ext cx="11381509" cy="1407970"/>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Summary:</a:t>
            </a:r>
          </a:p>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 An Accessibility Evolution </a:t>
            </a:r>
            <a:r>
              <a:rPr kumimoji="0" lang="en-US" sz="4400" b="1" i="1" u="sng"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and</a:t>
            </a: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758269" y="1832705"/>
            <a:ext cx="8915400" cy="3854133"/>
          </a:xfrm>
          <a:prstGeom prst="rect">
            <a:avLst/>
          </a:prstGeom>
          <a:solidFill>
            <a:schemeClr val="bg1">
              <a:alpha val="60000"/>
            </a:schemeClr>
          </a:solidFill>
          <a:effectLst>
            <a:softEdge rad="3175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Innovate for the Now </a:t>
            </a:r>
            <a:r>
              <a:rPr kumimoji="0" lang="en-US" sz="2800" b="0" i="0" u="sng"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and</a:t>
            </a: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the Later</a:t>
            </a:r>
          </a:p>
          <a:p>
            <a:pPr marL="685800" marR="0" lvl="1" indent="-228600" algn="l" defTabSz="914400" rtl="0" eaLnBrk="1" fontAlgn="auto" latinLnBrk="0" hangingPunct="1">
              <a:lnSpc>
                <a:spcPct val="90000"/>
              </a:lnSpc>
              <a:spcBef>
                <a:spcPts val="0"/>
              </a:spcBef>
              <a:spcAft>
                <a:spcPts val="0"/>
              </a:spcAft>
              <a:buClrTx/>
              <a:buSzTx/>
              <a:buFont typeface="Calibri" panose="020F050202020403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100% automated vs. 100% accessible:  Don’t wait for the first to do the second.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is Critical:  New EV architectures will severely limit their ability to accommodate ramp solutions if this is ignored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AVs are EVs and have unique accessibility challenges (and solutions) due to batteries</a:t>
            </a:r>
          </a:p>
        </p:txBody>
      </p:sp>
      <p:sp>
        <p:nvSpPr>
          <p:cNvPr id="7" name="TextBox 6">
            <a:extLst>
              <a:ext uri="{FF2B5EF4-FFF2-40B4-BE49-F238E27FC236}">
                <a16:creationId xmlns:a16="http://schemas.microsoft.com/office/drawing/2014/main" id="{D1E1F7CD-3B63-4F91-A5C6-3BF9CBC4E740}"/>
              </a:ext>
            </a:extLst>
          </p:cNvPr>
          <p:cNvSpPr txBox="1"/>
          <p:nvPr/>
        </p:nvSpPr>
        <p:spPr>
          <a:xfrm>
            <a:off x="9829800" y="1832705"/>
            <a:ext cx="1953491" cy="4585871"/>
          </a:xfrm>
          <a:prstGeom prst="rect">
            <a:avLst/>
          </a:prstGeom>
          <a:solidFill>
            <a:srgbClr val="D3DEE6"/>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rPr>
              <a:t>Innovation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p:txBody>
      </p:sp>
      <p:pic>
        <p:nvPicPr>
          <p:cNvPr id="6" name="Picture 5" descr="Lightbulb graphic to connotate innovation">
            <a:extLst>
              <a:ext uri="{FF2B5EF4-FFF2-40B4-BE49-F238E27FC236}">
                <a16:creationId xmlns:a16="http://schemas.microsoft.com/office/drawing/2014/main" id="{E7B6C6E4-1138-4115-A183-81DE9F7B6E9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53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9985929" y="3020043"/>
            <a:ext cx="1641231" cy="2802772"/>
          </a:xfrm>
          <a:prstGeom prst="rect">
            <a:avLst/>
          </a:prstGeom>
        </p:spPr>
      </p:pic>
      <p:pic>
        <p:nvPicPr>
          <p:cNvPr id="20" name="Picture 19">
            <a:extLst>
              <a:ext uri="{FF2B5EF4-FFF2-40B4-BE49-F238E27FC236}">
                <a16:creationId xmlns:a16="http://schemas.microsoft.com/office/drawing/2014/main" id="{0BF67C8C-4985-41DC-8B3E-ED89F9858C1D}"/>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582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38776F-D047-4E58-8537-465205122080}"/>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015ACF7-1BBF-400C-A590-DB1A15B7BB12}"/>
              </a:ext>
            </a:extLst>
          </p:cNvPr>
          <p:cNvSpPr txBox="1">
            <a:spLocks noGrp="1"/>
          </p:cNvSpPr>
          <p:nvPr>
            <p:ph type="title" idx="4294967295"/>
          </p:nvPr>
        </p:nvSpPr>
        <p:spPr>
          <a:xfrm>
            <a:off x="310895" y="338328"/>
            <a:ext cx="11656397" cy="1349213"/>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BraunAbility Global Innovation Lab, Carmel, IN</a:t>
            </a:r>
          </a:p>
        </p:txBody>
      </p:sp>
      <p:pic>
        <p:nvPicPr>
          <p:cNvPr id="5" name="Picture 4">
            <a:extLst>
              <a:ext uri="{FF2B5EF4-FFF2-40B4-BE49-F238E27FC236}">
                <a16:creationId xmlns:a16="http://schemas.microsoft.com/office/drawing/2014/main" id="{BAD458BB-888A-4610-87D0-7BF4A8E7C358}"/>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6" name="Content Placeholder 3">
            <a:extLst>
              <a:ext uri="{FF2B5EF4-FFF2-40B4-BE49-F238E27FC236}">
                <a16:creationId xmlns:a16="http://schemas.microsoft.com/office/drawing/2014/main" id="{AE6F7C7A-AFF1-4850-B159-4B64B25BBA6D}"/>
              </a:ext>
            </a:extLst>
          </p:cNvPr>
          <p:cNvSpPr txBox="1">
            <a:spLocks/>
          </p:cNvSpPr>
          <p:nvPr/>
        </p:nvSpPr>
        <p:spPr>
          <a:xfrm>
            <a:off x="207819" y="1573481"/>
            <a:ext cx="4495800" cy="4525749"/>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Accelerate market-shaping innovation with a focus on EVs, AVs, sensing, IoT,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Purdue Autonomous Vehicle Accessibility project will be based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Opening April 1, 2021</a:t>
            </a:r>
          </a:p>
        </p:txBody>
      </p:sp>
      <p:pic>
        <p:nvPicPr>
          <p:cNvPr id="2" name="Picture 1" descr="Large commercial building">
            <a:extLst>
              <a:ext uri="{FF2B5EF4-FFF2-40B4-BE49-F238E27FC236}">
                <a16:creationId xmlns:a16="http://schemas.microsoft.com/office/drawing/2014/main" id="{B185F440-8445-4A9F-B3CC-9DD5EF1146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4236" y="2419140"/>
            <a:ext cx="7593255" cy="26257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980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5C7C-13B3-49A1-B946-1E8053577EFF}"/>
              </a:ext>
            </a:extLst>
          </p:cNvPr>
          <p:cNvSpPr>
            <a:spLocks noGrp="1"/>
          </p:cNvSpPr>
          <p:nvPr>
            <p:ph type="title"/>
          </p:nvPr>
        </p:nvSpPr>
        <p:spPr/>
        <p:txBody>
          <a:bodyPr/>
          <a:lstStyle/>
          <a:p>
            <a:r>
              <a:rPr lang="en-US"/>
              <a:t>“inclusive design of autonomous vehicles”</a:t>
            </a:r>
          </a:p>
        </p:txBody>
      </p:sp>
      <p:pic>
        <p:nvPicPr>
          <p:cNvPr id="5" name="Content Placeholder 4" descr="Left side a circle indicating minimum accessibility requirements are subset of inclusive design. Arrow pointing to right circle. Right circle indicating autonomous vehicles are subset of vehicles. Electric vehicles can be both autonomous or not. Autonomous vehicles have 5 levels, the 5th level is selected and indicated it is driverless.">
            <a:extLst>
              <a:ext uri="{FF2B5EF4-FFF2-40B4-BE49-F238E27FC236}">
                <a16:creationId xmlns:a16="http://schemas.microsoft.com/office/drawing/2014/main" id="{ACDC195C-5A8D-4105-B374-5B14CE5D33E9}"/>
              </a:ext>
            </a:extLst>
          </p:cNvPr>
          <p:cNvPicPr>
            <a:picLocks noGrp="1" noChangeAspect="1"/>
          </p:cNvPicPr>
          <p:nvPr>
            <p:ph idx="1"/>
          </p:nvPr>
        </p:nvPicPr>
        <p:blipFill>
          <a:blip r:embed="rId2"/>
          <a:stretch>
            <a:fillRect/>
          </a:stretch>
        </p:blipFill>
        <p:spPr>
          <a:xfrm>
            <a:off x="838200" y="1760015"/>
            <a:ext cx="10047514" cy="4701592"/>
          </a:xfrm>
        </p:spPr>
      </p:pic>
      <p:sp>
        <p:nvSpPr>
          <p:cNvPr id="3" name="Slide Number Placeholder 2">
            <a:extLst>
              <a:ext uri="{FF2B5EF4-FFF2-40B4-BE49-F238E27FC236}">
                <a16:creationId xmlns:a16="http://schemas.microsoft.com/office/drawing/2014/main" id="{60B5AE79-7EBC-41A7-92A4-70002C3DB363}"/>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59737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a:t>Questions?</a:t>
            </a:r>
          </a:p>
        </p:txBody>
      </p:sp>
      <p:sp>
        <p:nvSpPr>
          <p:cNvPr id="3" name="Subtitle 2">
            <a:extLst>
              <a:ext uri="{FF2B5EF4-FFF2-40B4-BE49-F238E27FC236}">
                <a16:creationId xmlns:a16="http://schemas.microsoft.com/office/drawing/2014/main" id="{0215C57B-72A6-47B0-A91C-AE69FA1FDD6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smtClean="0"/>
              <a:t>50</a:t>
            </a:fld>
            <a:endParaRPr lang="en-US"/>
          </a:p>
        </p:txBody>
      </p:sp>
    </p:spTree>
    <p:extLst>
      <p:ext uri="{BB962C8B-B14F-4D97-AF65-F5344CB8AC3E}">
        <p14:creationId xmlns:p14="http://schemas.microsoft.com/office/powerpoint/2010/main" val="4163621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435429" y="1985238"/>
            <a:ext cx="4233761" cy="4372019"/>
          </a:xfrm>
        </p:spPr>
        <p:txBody>
          <a:bodyPr vert="horz" lIns="91440" tIns="45720" rIns="91440" bIns="45720" rtlCol="0" anchor="t">
            <a:normAutofit/>
          </a:bodyPr>
          <a:lstStyle/>
          <a:p>
            <a:r>
              <a:rPr lang="en-US" sz="1700"/>
              <a:t>Request to share information, ideas, or comments using Zoom’s Q &amp; A feature:</a:t>
            </a:r>
          </a:p>
          <a:p>
            <a:pPr lvl="1"/>
            <a:r>
              <a:rPr lang="en-US" sz="1700"/>
              <a:t>Name (and organization)</a:t>
            </a:r>
          </a:p>
          <a:p>
            <a:pPr lvl="1"/>
            <a:r>
              <a:rPr lang="en-US" sz="1700"/>
              <a:t>Brief description of content</a:t>
            </a:r>
          </a:p>
          <a:p>
            <a:r>
              <a:rPr lang="en-US" sz="1700"/>
              <a:t>Host will enter you into queue</a:t>
            </a:r>
          </a:p>
          <a:p>
            <a:r>
              <a:rPr lang="en-US" sz="1700"/>
              <a:t>Moderator will announce when you should unmute (*6 by phone)</a:t>
            </a:r>
          </a:p>
          <a:p>
            <a:r>
              <a:rPr lang="en-US" sz="1700"/>
              <a:t>Moderator will also announce next in que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Please limit comments to &lt; 2 min. </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https://transportationinnovation.ideascale.com/</a:t>
            </a:r>
            <a:r>
              <a:rPr lang="en-US"/>
              <a:t> </a:t>
            </a:r>
          </a:p>
          <a:p>
            <a:pPr lvl="1"/>
            <a:r>
              <a:rPr lang="en-US"/>
              <a:t>Share ideas, comment, vote</a:t>
            </a:r>
          </a:p>
          <a:p>
            <a:pPr lvl="1"/>
            <a:r>
              <a:rPr lang="en-US"/>
              <a:t>For assistance, email: </a:t>
            </a:r>
            <a:r>
              <a:rPr lang="en-US">
                <a:hlinkClick r:id="rId3"/>
              </a:rPr>
              <a:t>ePolicyWorks@dol.gov</a:t>
            </a:r>
            <a:r>
              <a:rPr lang="en-US"/>
              <a:t> </a:t>
            </a:r>
          </a:p>
          <a:p>
            <a:endParaRPr lang="en-US"/>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smtClean="0"/>
              <a:t>52</a:t>
            </a:fld>
            <a:endParaRPr lang="en-US"/>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a:normAutofit lnSpcReduction="10000"/>
          </a:bodyPr>
          <a:lstStyle/>
          <a:p>
            <a:pPr marL="0" indent="0">
              <a:buNone/>
            </a:pPr>
            <a:r>
              <a:rPr lang="en-US"/>
              <a:t>Accessibility for Passengers with Mobility Disabilities: Part 2</a:t>
            </a:r>
          </a:p>
          <a:p>
            <a:pPr marL="0" indent="0">
              <a:lnSpc>
                <a:spcPct val="120000"/>
              </a:lnSpc>
              <a:buNone/>
            </a:pPr>
            <a:r>
              <a:rPr lang="en-US" sz="2000" i="1"/>
              <a:t>This session will address maneuvering and securement in vehicles and continued discussion of entering and exiting autonomous vehicles.</a:t>
            </a:r>
          </a:p>
          <a:p>
            <a:pPr marL="0" indent="0">
              <a:buNone/>
            </a:pPr>
            <a:r>
              <a:rPr lang="en-US" sz="2000" b="1"/>
              <a:t>March 24, 2021, 2:00 – 3:30 (ET)</a:t>
            </a:r>
            <a:endParaRPr lang="en-US" sz="2000"/>
          </a:p>
          <a:p>
            <a:pPr marL="0" indent="0">
              <a:buNone/>
            </a:pPr>
            <a:endParaRPr lang="en-US" sz="2000"/>
          </a:p>
          <a:p>
            <a:pPr marL="0" indent="0">
              <a:lnSpc>
                <a:spcPct val="120000"/>
              </a:lnSpc>
              <a:buNone/>
            </a:pPr>
            <a:r>
              <a:rPr lang="en-US" sz="2000"/>
              <a:t>Welcome remarks by Jennifer Sheehy, Deputy Assistant Secretary of Office of Disability Employment Policy, Department of Labor.</a:t>
            </a:r>
          </a:p>
          <a:p>
            <a:pPr marL="0" indent="0">
              <a:buNone/>
            </a:pPr>
            <a:r>
              <a:rPr lang="en-US" sz="2000"/>
              <a:t>Presenters:</a:t>
            </a:r>
          </a:p>
          <a:p>
            <a:r>
              <a:rPr lang="en-US" sz="2000"/>
              <a:t>Scott Windley, U.S. Access Board</a:t>
            </a:r>
          </a:p>
          <a:p>
            <a:r>
              <a:rPr lang="en-US" sz="2000"/>
              <a:t>Bryan </a:t>
            </a:r>
            <a:r>
              <a:rPr lang="en-US" sz="2000" err="1"/>
              <a:t>Brillhart</a:t>
            </a:r>
            <a:r>
              <a:rPr lang="en-US" sz="2000"/>
              <a:t>, Robotics Research</a:t>
            </a:r>
          </a:p>
          <a:p>
            <a:r>
              <a:rPr lang="en-US" sz="2000"/>
              <a:t>Dr. Kathleen D. Klinich, University of Michigan</a:t>
            </a:r>
          </a:p>
          <a:p>
            <a:r>
              <a:rPr lang="en-US" sz="2000"/>
              <a:t>Dr. Jordana </a:t>
            </a:r>
            <a:r>
              <a:rPr lang="en-US" sz="2000" err="1"/>
              <a:t>Maisal</a:t>
            </a:r>
            <a:r>
              <a:rPr lang="en-US" sz="2000"/>
              <a:t>, University at Buffalo</a:t>
            </a: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smtClean="0"/>
              <a:t>53</a:t>
            </a:fld>
            <a:endParaRPr lang="en-US"/>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202094" y="510683"/>
            <a:ext cx="7444409" cy="2471057"/>
          </a:xfrm>
        </p:spPr>
        <p:txBody>
          <a:bodyPr>
            <a:normAutofit/>
          </a:bodyPr>
          <a:lstStyle/>
          <a:p>
            <a:pPr algn="ctr"/>
            <a:r>
              <a:rPr lang="en-US" sz="5400"/>
              <a:t>U.S. Access Board Meeting </a:t>
            </a:r>
            <a:br>
              <a:rPr lang="en-US" sz="5400"/>
            </a:br>
            <a:r>
              <a:rPr lang="en-US" sz="4400"/>
              <a:t>4:00 – 5:00 ET</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621994" y="3680865"/>
            <a:ext cx="6631112" cy="2619163"/>
          </a:xfrm>
        </p:spPr>
        <p:txBody>
          <a:bodyPr>
            <a:normAutofit/>
          </a:bodyPr>
          <a:lstStyle/>
          <a:p>
            <a:pPr marL="457200" indent="-457200">
              <a:buFont typeface="Arial" panose="020B0604020202020204" pitchFamily="34" charset="0"/>
              <a:buChar char="•"/>
            </a:pPr>
            <a:r>
              <a:rPr lang="en-US" sz="3000"/>
              <a:t>Executive Director’s Report</a:t>
            </a:r>
          </a:p>
          <a:p>
            <a:pPr marL="457200" indent="-457200">
              <a:buFont typeface="Arial" panose="020B0604020202020204" pitchFamily="34" charset="0"/>
              <a:buChar char="•"/>
            </a:pPr>
            <a:r>
              <a:rPr lang="en-US" sz="3000"/>
              <a:t>Standing &amp; Ad Hoc Committee Reports</a:t>
            </a:r>
          </a:p>
          <a:p>
            <a:pPr marL="457200" indent="-457200">
              <a:buFont typeface="Arial" panose="020B0604020202020204" pitchFamily="34" charset="0"/>
              <a:buChar char="•"/>
            </a:pPr>
            <a:r>
              <a:rPr lang="en-US" sz="3000"/>
              <a:t>Election Assistance Commission</a:t>
            </a:r>
          </a:p>
          <a:p>
            <a:pPr marL="457200" indent="-457200">
              <a:buFont typeface="Arial" panose="020B0604020202020204" pitchFamily="34" charset="0"/>
              <a:buChar char="•"/>
            </a:pPr>
            <a:r>
              <a:rPr lang="en-US" sz="3000"/>
              <a:t>New Business</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0879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200" y="1825625"/>
            <a:ext cx="10515600" cy="4351338"/>
          </a:xfrm>
        </p:spPr>
        <p:txBody>
          <a:bodyPr anchor="ctr">
            <a:normAutofit/>
          </a:bodyPr>
          <a:lstStyle/>
          <a:p>
            <a:r>
              <a:rPr lang="en-US"/>
              <a:t>ADA Accessibility Guidelines for Transportation Vehicles (1991, 1998)</a:t>
            </a:r>
          </a:p>
          <a:p>
            <a:pPr lvl="1"/>
            <a:r>
              <a:rPr lang="en-US">
                <a:hlinkClick r:id="rId2"/>
              </a:rPr>
              <a:t>https://www.access-board.gov/ada/vehicles/</a:t>
            </a:r>
            <a:endParaRPr lang="en-US"/>
          </a:p>
          <a:p>
            <a:pPr lvl="1"/>
            <a:endParaRPr lang="en-US"/>
          </a:p>
          <a:p>
            <a:r>
              <a:rPr lang="en-US"/>
              <a:t>Updated Guidelines for Buses and Vans (2016)</a:t>
            </a:r>
          </a:p>
          <a:p>
            <a:pPr lvl="1"/>
            <a:r>
              <a:rPr lang="en-US">
                <a:hlinkClick r:id="rId3"/>
              </a:rPr>
              <a:t>https://www.access-board.gov/guidelines-standards/vehicles/update-buses-vans/guidelines-text/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64149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Randall Duchesneau,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7</a:t>
            </a:fld>
            <a:endParaRPr lang="en-US"/>
          </a:p>
        </p:txBody>
      </p:sp>
    </p:spTree>
    <p:extLst>
      <p:ext uri="{BB962C8B-B14F-4D97-AF65-F5344CB8AC3E}">
        <p14:creationId xmlns:p14="http://schemas.microsoft.com/office/powerpoint/2010/main" val="272750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Lst>
          </p:cNvPr>
          <p:cNvSpPr>
            <a:spLocks noGrp="1"/>
          </p:cNvSpPr>
          <p:nvPr>
            <p:ph type="title"/>
          </p:nvPr>
        </p:nvSpPr>
        <p:spPr/>
        <p:txBody>
          <a:bodyPr/>
          <a:lstStyle/>
          <a:p>
            <a:r>
              <a:rPr lang="en-US"/>
              <a:t>Technical Criteria </a:t>
            </a:r>
          </a:p>
        </p:txBody>
      </p:sp>
      <p:sp>
        <p:nvSpPr>
          <p:cNvPr id="3" name="Content Placeholder 2">
            <a:extLst>
              <a:ext uri="{FF2B5EF4-FFF2-40B4-BE49-F238E27FC236}">
                <a16:creationId xmlns:a16="http://schemas.microsoft.com/office/drawing/2014/main" id="{AB3C84BC-4C6E-4F44-BEB5-F09B4251D22B}"/>
              </a:ext>
            </a:extLst>
          </p:cNvPr>
          <p:cNvSpPr>
            <a:spLocks noGrp="1"/>
          </p:cNvSpPr>
          <p:nvPr>
            <p:ph idx="1"/>
          </p:nvPr>
        </p:nvSpPr>
        <p:spPr>
          <a:xfrm>
            <a:off x="4263887" y="3635829"/>
            <a:ext cx="7091501" cy="2233158"/>
          </a:xfrm>
        </p:spPr>
        <p:txBody>
          <a:bodyPr>
            <a:normAutofit fontScale="92500" lnSpcReduction="10000"/>
          </a:bodyPr>
          <a:lstStyle/>
          <a:p>
            <a:pPr marL="0" indent="0">
              <a:buNone/>
            </a:pPr>
            <a:r>
              <a:rPr lang="en-US"/>
              <a:t>Entering and Exiting Vehicles</a:t>
            </a:r>
          </a:p>
          <a:p>
            <a:pPr lvl="1"/>
            <a:r>
              <a:rPr lang="en-US"/>
              <a:t>At least one means of accessible boarding and alighting (ramps or bridge plates, lifts, level boarding)</a:t>
            </a:r>
          </a:p>
          <a:p>
            <a:pPr lvl="1"/>
            <a:r>
              <a:rPr lang="en-US"/>
              <a:t>At least one means that can be deployed to the roadway</a:t>
            </a:r>
          </a:p>
        </p:txBody>
      </p:sp>
      <p:sp>
        <p:nvSpPr>
          <p:cNvPr id="4" name="Text Placeholder 3">
            <a:extLst>
              <a:ext uri="{FF2B5EF4-FFF2-40B4-BE49-F238E27FC236}">
                <a16:creationId xmlns:a16="http://schemas.microsoft.com/office/drawing/2014/main" id="{31F54FB1-D2B0-4177-9707-5CACDE957598}"/>
              </a:ext>
            </a:extLst>
          </p:cNvPr>
          <p:cNvSpPr>
            <a:spLocks noGrp="1"/>
          </p:cNvSpPr>
          <p:nvPr>
            <p:ph type="body" sz="half" idx="2"/>
          </p:nvPr>
        </p:nvSpPr>
        <p:spPr/>
        <p:txBody>
          <a:bodyPr/>
          <a:lstStyle/>
          <a:p>
            <a:pPr marL="285750" indent="-285750">
              <a:buFont typeface="Arial" panose="020B0604020202020204" pitchFamily="34" charset="0"/>
              <a:buChar char="•"/>
            </a:pPr>
            <a:r>
              <a:rPr lang="en-US" sz="2400"/>
              <a:t>Walking Surfaces</a:t>
            </a:r>
          </a:p>
          <a:p>
            <a:pPr marL="285750" indent="-285750">
              <a:buFont typeface="Arial" panose="020B0604020202020204" pitchFamily="34" charset="0"/>
              <a:buChar char="•"/>
            </a:pPr>
            <a:r>
              <a:rPr lang="en-US" sz="2400"/>
              <a:t>Ramps and bridge plates</a:t>
            </a:r>
          </a:p>
          <a:p>
            <a:pPr marL="285750" indent="-285750">
              <a:buFont typeface="Arial" panose="020B0604020202020204" pitchFamily="34" charset="0"/>
              <a:buChar char="•"/>
            </a:pPr>
            <a:r>
              <a:rPr lang="en-US" sz="2400"/>
              <a:t>Slopes</a:t>
            </a:r>
          </a:p>
          <a:p>
            <a:pPr marL="285750" indent="-285750">
              <a:buFont typeface="Arial" panose="020B0604020202020204" pitchFamily="34" charset="0"/>
              <a:buChar char="•"/>
            </a:pPr>
            <a:r>
              <a:rPr lang="en-US" sz="2400"/>
              <a:t>Lifts</a:t>
            </a:r>
          </a:p>
          <a:p>
            <a:pPr marL="285750" indent="-285750">
              <a:buFont typeface="Arial" panose="020B0604020202020204" pitchFamily="34" charset="0"/>
              <a:buChar char="•"/>
            </a:pPr>
            <a:r>
              <a:rPr lang="en-US" sz="2400"/>
              <a:t>Level boarding</a:t>
            </a:r>
          </a:p>
          <a:p>
            <a:pPr marL="285750" indent="-285750">
              <a:buFont typeface="Arial" panose="020B0604020202020204" pitchFamily="34" charset="0"/>
              <a:buChar char="•"/>
            </a:pPr>
            <a:r>
              <a:rPr lang="en-US" sz="2400"/>
              <a:t>Steps</a:t>
            </a:r>
          </a:p>
          <a:p>
            <a:pPr marL="285750" indent="-285750">
              <a:buFont typeface="Arial" panose="020B0604020202020204" pitchFamily="34" charset="0"/>
              <a:buChar char="•"/>
            </a:pPr>
            <a:r>
              <a:rPr lang="en-US" sz="2400"/>
              <a:t>Doorways</a:t>
            </a:r>
          </a:p>
          <a:p>
            <a:pPr marL="285750" indent="-285750">
              <a:buFont typeface="Arial" panose="020B0604020202020204" pitchFamily="34" charset="0"/>
              <a:buChar char="•"/>
            </a:pPr>
            <a:r>
              <a:rPr lang="en-US" sz="2400"/>
              <a:t>Illumination</a:t>
            </a:r>
          </a:p>
          <a:p>
            <a:endParaRPr lang="en-US"/>
          </a:p>
          <a:p>
            <a:endParaRPr lang="en-US"/>
          </a:p>
          <a:p>
            <a:endParaRPr lang="en-US"/>
          </a:p>
        </p:txBody>
      </p:sp>
      <p:pic>
        <p:nvPicPr>
          <p:cNvPr id="7" name="Picture 6" descr="An autonomous vehicle with doors open">
            <a:extLst>
              <a:ext uri="{FF2B5EF4-FFF2-40B4-BE49-F238E27FC236}">
                <a16:creationId xmlns:a16="http://schemas.microsoft.com/office/drawing/2014/main" id="{7F2C1460-52D2-4A6E-9FEB-C5B6596B9A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0303" y="261257"/>
            <a:ext cx="5418667" cy="3048000"/>
          </a:xfrm>
          <a:prstGeom prst="rect">
            <a:avLst/>
          </a:prstGeom>
        </p:spPr>
      </p:pic>
      <p:sp>
        <p:nvSpPr>
          <p:cNvPr id="5" name="Slide Number Placeholder 4">
            <a:extLst>
              <a:ext uri="{FF2B5EF4-FFF2-40B4-BE49-F238E27FC236}">
                <a16:creationId xmlns:a16="http://schemas.microsoft.com/office/drawing/2014/main" id="{66C6EF81-F243-4592-87BD-34B1BF411C89}"/>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B68A-0A9C-40E8-9210-6C265C9515B5}"/>
              </a:ext>
            </a:extLst>
          </p:cNvPr>
          <p:cNvSpPr>
            <a:spLocks noGrp="1"/>
          </p:cNvSpPr>
          <p:nvPr>
            <p:ph type="title"/>
          </p:nvPr>
        </p:nvSpPr>
        <p:spPr>
          <a:xfrm>
            <a:off x="838200" y="365125"/>
            <a:ext cx="10515600" cy="1325563"/>
          </a:xfrm>
        </p:spPr>
        <p:txBody>
          <a:bodyPr>
            <a:normAutofit/>
          </a:bodyPr>
          <a:lstStyle/>
          <a:p>
            <a:r>
              <a:rPr lang="en-US"/>
              <a:t>Surfaces</a:t>
            </a:r>
          </a:p>
        </p:txBody>
      </p:sp>
      <p:sp>
        <p:nvSpPr>
          <p:cNvPr id="3" name="Content Placeholder 2">
            <a:extLst>
              <a:ext uri="{FF2B5EF4-FFF2-40B4-BE49-F238E27FC236}">
                <a16:creationId xmlns:a16="http://schemas.microsoft.com/office/drawing/2014/main" id="{9AAB4BDB-F410-478B-890C-ACC61B1FD714}"/>
              </a:ext>
            </a:extLst>
          </p:cNvPr>
          <p:cNvSpPr>
            <a:spLocks noGrp="1"/>
          </p:cNvSpPr>
          <p:nvPr>
            <p:ph idx="1"/>
          </p:nvPr>
        </p:nvSpPr>
        <p:spPr>
          <a:xfrm>
            <a:off x="838200" y="1825625"/>
            <a:ext cx="5505450" cy="4351338"/>
          </a:xfrm>
        </p:spPr>
        <p:txBody>
          <a:bodyPr anchor="ctr">
            <a:normAutofit/>
          </a:bodyPr>
          <a:lstStyle/>
          <a:p>
            <a:r>
              <a:rPr lang="en-US"/>
              <a:t>Slip resistant</a:t>
            </a:r>
          </a:p>
          <a:p>
            <a:r>
              <a:rPr lang="en-US"/>
              <a:t>Openings</a:t>
            </a:r>
          </a:p>
          <a:p>
            <a:pPr lvl="1"/>
            <a:r>
              <a:rPr lang="en-US"/>
              <a:t>5/8” sphere</a:t>
            </a:r>
          </a:p>
          <a:p>
            <a:pPr lvl="1"/>
            <a:r>
              <a:rPr lang="en-US"/>
              <a:t>Perpendicular to dominant direction of travel</a:t>
            </a:r>
          </a:p>
          <a:p>
            <a:pPr lvl="1"/>
            <a:r>
              <a:rPr lang="en-US"/>
              <a:t>Exception for wheelchair securement components and handles</a:t>
            </a:r>
          </a:p>
          <a:p>
            <a:r>
              <a:rPr lang="en-US"/>
              <a:t>Surface discontinuities</a:t>
            </a:r>
          </a:p>
          <a:p>
            <a:pPr lvl="1"/>
            <a:r>
              <a:rPr lang="en-US"/>
              <a:t>¼” vertical, ½” beveled at 1:2</a:t>
            </a:r>
          </a:p>
          <a:p>
            <a:pPr lvl="1"/>
            <a:r>
              <a:rPr lang="en-US"/>
              <a:t>Steps</a:t>
            </a:r>
          </a:p>
        </p:txBody>
      </p:sp>
      <p:pic>
        <p:nvPicPr>
          <p:cNvPr id="1030" name="Picture 6" descr="grate openings oriented so that long dimensions is perpendicular to travel direction">
            <a:extLst>
              <a:ext uri="{FF2B5EF4-FFF2-40B4-BE49-F238E27FC236}">
                <a16:creationId xmlns:a16="http://schemas.microsoft.com/office/drawing/2014/main" id="{85D31BA1-35C9-4B8B-A7C3-CDC18A54D0E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712559" y="1825624"/>
            <a:ext cx="2436397" cy="1833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penings 5/8 inch max, no maximum depth">
            <a:extLst>
              <a:ext uri="{FF2B5EF4-FFF2-40B4-BE49-F238E27FC236}">
                <a16:creationId xmlns:a16="http://schemas.microsoft.com/office/drawing/2014/main" id="{85964E96-0026-4541-A7D5-10E6E06D99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18169" y="1826791"/>
            <a:ext cx="2266466" cy="1832222"/>
          </a:xfrm>
          <a:prstGeom prst="rect">
            <a:avLst/>
          </a:prstGeom>
        </p:spPr>
      </p:pic>
      <p:pic>
        <p:nvPicPr>
          <p:cNvPr id="1026" name="Picture 2" descr="straight edge 1/4 inch high max.">
            <a:extLst>
              <a:ext uri="{FF2B5EF4-FFF2-40B4-BE49-F238E27FC236}">
                <a16:creationId xmlns:a16="http://schemas.microsoft.com/office/drawing/2014/main" id="{3C779662-206E-4220-A533-AFBF22ADFC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712559"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nge in level 1 foot 2 inches high max. with 1:2 bevel">
            <a:extLst>
              <a:ext uri="{FF2B5EF4-FFF2-40B4-BE49-F238E27FC236}">
                <a16:creationId xmlns:a16="http://schemas.microsoft.com/office/drawing/2014/main" id="{C4FACCC6-53F9-4EB4-B8E5-718C72E7CCB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618168"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55AEB65-5B9F-41FF-A8C3-520E8D49A409}"/>
              </a:ext>
            </a:extLst>
          </p:cNvPr>
          <p:cNvSpPr>
            <a:spLocks noGrp="1"/>
          </p:cNvSpPr>
          <p:nvPr>
            <p:ph type="sldNum" sz="quarter" idx="12"/>
          </p:nvPr>
        </p:nvSpPr>
        <p:spPr/>
        <p:txBody>
          <a:bodyPr/>
          <a:lstStyle/>
          <a:p>
            <a:fld id="{7705BDCA-5594-4972-87B5-AB3059BF9480}" type="slidenum">
              <a:rPr lang="en-US" smtClean="0"/>
              <a:t>9</a:t>
            </a:fld>
            <a:endParaRPr lang="en-US"/>
          </a:p>
        </p:txBody>
      </p:sp>
    </p:spTree>
    <p:extLst>
      <p:ext uri="{BB962C8B-B14F-4D97-AF65-F5344CB8AC3E}">
        <p14:creationId xmlns:p14="http://schemas.microsoft.com/office/powerpoint/2010/main" val="3594524592"/>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6DDC377339FD488495EA6AEB9FEAD5" ma:contentTypeVersion="12" ma:contentTypeDescription="Create a new document." ma:contentTypeScope="" ma:versionID="c1254fb16b43efd0e655065772333b15">
  <xsd:schema xmlns:xsd="http://www.w3.org/2001/XMLSchema" xmlns:xs="http://www.w3.org/2001/XMLSchema" xmlns:p="http://schemas.microsoft.com/office/2006/metadata/properties" xmlns:ns2="8879358e-df00-4e6b-b9e1-4f6600feeb94" xmlns:ns3="706bbe19-9b2b-4917-a297-236448ad19d6" targetNamespace="http://schemas.microsoft.com/office/2006/metadata/properties" ma:root="true" ma:fieldsID="77b55f1da6b4ed11f7ca514d92cd53af" ns2:_="" ns3:_="">
    <xsd:import namespace="8879358e-df00-4e6b-b9e1-4f6600feeb94"/>
    <xsd:import namespace="706bbe19-9b2b-4917-a297-236448ad19d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9358e-df00-4e6b-b9e1-4f6600fee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6bbe19-9b2b-4917-a297-236448ad1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0B0CB-3EC9-45B5-AD50-CB7545AA9A5D}">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706bbe19-9b2b-4917-a297-236448ad19d6"/>
    <ds:schemaRef ds:uri="8879358e-df00-4e6b-b9e1-4f6600feeb94"/>
    <ds:schemaRef ds:uri="http://www.w3.org/XML/1998/namespace"/>
  </ds:schemaRefs>
</ds:datastoreItem>
</file>

<file path=customXml/itemProps2.xml><?xml version="1.0" encoding="utf-8"?>
<ds:datastoreItem xmlns:ds="http://schemas.openxmlformats.org/officeDocument/2006/customXml" ds:itemID="{FB5067E4-0E03-4EE4-9A16-95971FAE9E9B}">
  <ds:schemaRefs>
    <ds:schemaRef ds:uri="706bbe19-9b2b-4917-a297-236448ad19d6"/>
    <ds:schemaRef ds:uri="8879358e-df00-4e6b-b9e1-4f6600fee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D40329-FA72-42AB-9C3C-353CF892876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2495</Words>
  <Application>Microsoft Office PowerPoint</Application>
  <PresentationFormat>Widescreen</PresentationFormat>
  <Paragraphs>417</Paragraphs>
  <Slides>54</Slides>
  <Notes>25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54</vt:i4>
      </vt:variant>
    </vt:vector>
  </HeadingPairs>
  <TitlesOfParts>
    <vt:vector size="67" baseType="lpstr">
      <vt:lpstr>Arial</vt:lpstr>
      <vt:lpstr>Arial Black</vt:lpstr>
      <vt:lpstr>Calibri</vt:lpstr>
      <vt:lpstr>Calibri Light</vt:lpstr>
      <vt:lpstr>Georgia</vt:lpstr>
      <vt:lpstr>Helvetica</vt:lpstr>
      <vt:lpstr>LucidaGrande</vt:lpstr>
      <vt:lpstr>Myriad Pro</vt:lpstr>
      <vt:lpstr>Verdana</vt:lpstr>
      <vt:lpstr>Wingdings</vt:lpstr>
      <vt:lpstr>Office Theme</vt:lpstr>
      <vt:lpstr>UB Powerpoint Template</vt:lpstr>
      <vt:lpstr>1_Office Theme</vt:lpstr>
      <vt:lpstr>The event will begin momentarily.</vt:lpstr>
      <vt:lpstr>Inclusive Design of Autonomous Vehicles:  A Public Dialogue</vt:lpstr>
      <vt:lpstr>Agenda</vt:lpstr>
      <vt:lpstr>How to Participate</vt:lpstr>
      <vt:lpstr>“inclusive design of autonomous vehicles”</vt:lpstr>
      <vt:lpstr>Existing Accessibility Guidelines</vt:lpstr>
      <vt:lpstr>U. S. Access Board: Accessibility Guidelines for Buses and Vans</vt:lpstr>
      <vt:lpstr>Technical Criteria </vt:lpstr>
      <vt:lpstr>Surfaces</vt:lpstr>
      <vt:lpstr>Level Boarding</vt:lpstr>
      <vt:lpstr>Ramps</vt:lpstr>
      <vt:lpstr>Ramp features</vt:lpstr>
      <vt:lpstr>Lifts</vt:lpstr>
      <vt:lpstr>Doorways</vt:lpstr>
      <vt:lpstr>Illumination</vt:lpstr>
      <vt:lpstr>Victor Paquet, ScD</vt:lpstr>
      <vt:lpstr>Accessibility for Passengers with Mobility Disabilities: Part 1  Boarding and Exiting</vt:lpstr>
      <vt:lpstr>Introduction</vt:lpstr>
      <vt:lpstr>Study 1: Research Questions</vt:lpstr>
      <vt:lpstr>Study 1: Study Design (n=80)</vt:lpstr>
      <vt:lpstr>Study 1: Ramp Ascent Time</vt:lpstr>
      <vt:lpstr>Study 1: Ratings of Perceived Exertion for Ramp Ascent</vt:lpstr>
      <vt:lpstr>Study 1: Ratings of Perceived Difficulty for Ramp Ascent</vt:lpstr>
      <vt:lpstr>Study 1: Other Findings</vt:lpstr>
      <vt:lpstr>Study 2: Research Questions</vt:lpstr>
      <vt:lpstr>Study 2: Study Design (n=66)</vt:lpstr>
      <vt:lpstr>Study 2: Test Conditions</vt:lpstr>
      <vt:lpstr>Study 2: Findings (Time)</vt:lpstr>
      <vt:lpstr>Study 2: Findings (Difficulty Ramp Ascent)</vt:lpstr>
      <vt:lpstr>Study 2: Other Findings</vt:lpstr>
      <vt:lpstr>Research Implications for Self-Driving Vehicles</vt:lpstr>
      <vt:lpstr>Other Implications for Self-Driving Vehicles</vt:lpstr>
      <vt:lpstr>Sponsor</vt:lpstr>
      <vt:lpstr>Questions/ Comments</vt:lpstr>
      <vt:lpstr>Amy Schoppman</vt:lpstr>
      <vt:lpstr>National Mobility Equipment Dealers Association</vt:lpstr>
      <vt:lpstr>Kevin Frayne</vt:lpstr>
      <vt:lpstr>Kevin Frayne,  Director of Advanced Mobility Solutions</vt:lpstr>
      <vt:lpstr>Accessible Transportation Milestones</vt:lpstr>
      <vt:lpstr>  Topics</vt:lpstr>
      <vt:lpstr>AVs:  Evolution or Revolution?</vt:lpstr>
      <vt:lpstr>AVs:  Are Everything</vt:lpstr>
      <vt:lpstr>Entry / Exit = It’s All About the Geometry</vt:lpstr>
      <vt:lpstr>Step-In Height (w/kneeling) Drives the Solution</vt:lpstr>
      <vt:lpstr>It’s All About the Geometry </vt:lpstr>
      <vt:lpstr>Batteries = New Challenges</vt:lpstr>
      <vt:lpstr>Batteries:  Vehicle Accessibility Solutions</vt:lpstr>
      <vt:lpstr>Summary: AVs - An Accessibility Evolution and Revolution</vt:lpstr>
      <vt:lpstr>BraunAbility Global Innovation Lab, Carmel, IN</vt:lpstr>
      <vt:lpstr>Questions?</vt:lpstr>
      <vt:lpstr>Open Discussion </vt:lpstr>
      <vt:lpstr>Online Dialogue</vt:lpstr>
      <vt:lpstr>Next Session </vt:lpstr>
      <vt:lpstr>U.S. Access Board Meeting  4:00 – 5:00 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Randall Duchesneau</dc:creator>
  <cp:lastModifiedBy>Randall Duchesneau</cp:lastModifiedBy>
  <cp:revision>2</cp:revision>
  <dcterms:created xsi:type="dcterms:W3CDTF">2021-02-16T18:34:25Z</dcterms:created>
  <dcterms:modified xsi:type="dcterms:W3CDTF">2021-03-10T15:43:59Z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0x010100C96DDC377339FD488495EA6AEB9FEAD5</vt:lpwstr>
  </property>
</Properties>
</file>